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Roboto-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Roboto-italic.fntdata"/><Relationship Id="rId23" Type="http://schemas.openxmlformats.org/officeDocument/2006/relationships/slide" Target="slides/slide19.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Roboto-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t.wikipedia.org/wiki/Brendan_Eich" TargetMode="External"/><Relationship Id="rId3" Type="http://schemas.openxmlformats.org/officeDocument/2006/relationships/hyperlink" Target="https://pt.wikipedia.org/wiki/Netscape" TargetMode="External"/><Relationship Id="rId4" Type="http://schemas.openxmlformats.org/officeDocument/2006/relationships/hyperlink" Target="https://pt.wikipedia.org/wiki/Linguagem_de_programa%C3%A7%C3%A3o" TargetMode="External"/><Relationship Id="rId11" Type="http://schemas.openxmlformats.org/officeDocument/2006/relationships/hyperlink" Target="https://pt.wikipedia.org/wiki/1994" TargetMode="External"/><Relationship Id="rId10" Type="http://schemas.openxmlformats.org/officeDocument/2006/relationships/hyperlink" Target="https://pt.wikipedia.org/wiki/Padr%C3%A3o" TargetMode="External"/><Relationship Id="rId12" Type="http://schemas.openxmlformats.org/officeDocument/2006/relationships/hyperlink" Target="https://pt.wikipedia.org/wiki/Europa" TargetMode="External"/><Relationship Id="rId9" Type="http://schemas.openxmlformats.org/officeDocument/2006/relationships/hyperlink" Target="https://pt.wikipedia.org/wiki/1961" TargetMode="External"/><Relationship Id="rId5" Type="http://schemas.openxmlformats.org/officeDocument/2006/relationships/hyperlink" Target="https://pt.wikipedia.org/wiki/JavaScript" TargetMode="External"/><Relationship Id="rId6" Type="http://schemas.openxmlformats.org/officeDocument/2006/relationships/hyperlink" Target="https://pt.wikipedia.org/wiki/Mozilla_Corporation" TargetMode="External"/><Relationship Id="rId7" Type="http://schemas.openxmlformats.org/officeDocument/2006/relationships/hyperlink" Target="https://pt.wikipedia.org/wiki/Sun_Microsystems" TargetMode="External"/><Relationship Id="rId8" Type="http://schemas.openxmlformats.org/officeDocument/2006/relationships/hyperlink" Target="https://pt.wikipedia.org/wiki/Acr%C3%B4nim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query.com/" TargetMode="External"/><Relationship Id="rId3" Type="http://schemas.openxmlformats.org/officeDocument/2006/relationships/hyperlink" Target="https://nodejs.org/" TargetMode="External"/><Relationship Id="rId4" Type="http://schemas.openxmlformats.org/officeDocument/2006/relationships/hyperlink" Target="https://facebook.github.io/react/" TargetMode="External"/><Relationship Id="rId11" Type="http://schemas.openxmlformats.org/officeDocument/2006/relationships/hyperlink" Target="https://docs.mongodb.com/" TargetMode="External"/><Relationship Id="rId10" Type="http://schemas.openxmlformats.org/officeDocument/2006/relationships/hyperlink" Target="https://cordova.apache.org/" TargetMode="External"/><Relationship Id="rId12" Type="http://schemas.openxmlformats.org/officeDocument/2006/relationships/hyperlink" Target="http://emberjs.com/" TargetMode="External"/><Relationship Id="rId9" Type="http://schemas.openxmlformats.org/officeDocument/2006/relationships/hyperlink" Target="http://electron.atom.io/" TargetMode="External"/><Relationship Id="rId5" Type="http://schemas.openxmlformats.org/officeDocument/2006/relationships/hyperlink" Target="http://knockoutjs.com/" TargetMode="External"/><Relationship Id="rId6" Type="http://schemas.openxmlformats.org/officeDocument/2006/relationships/hyperlink" Target="https://angularjs.org/" TargetMode="External"/><Relationship Id="rId7" Type="http://schemas.openxmlformats.org/officeDocument/2006/relationships/hyperlink" Target="http://backbonejs.org/" TargetMode="External"/><Relationship Id="rId8" Type="http://schemas.openxmlformats.org/officeDocument/2006/relationships/hyperlink" Target="https://ionic.i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pt-BR"/>
              <a:t>Voce disse “me desenvolver sozinho”? Como farei isso?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Primeiro: nunca pare de codar. Quando você codifica você melhora a sua lógica e suas skills, logo, se quiser aprender e ser foda você não pode parar de codificar.</a:t>
            </a:r>
          </a:p>
          <a:p>
            <a:pPr lvl="0">
              <a:spcBef>
                <a:spcPts val="0"/>
              </a:spcBef>
              <a:buNone/>
            </a:pPr>
            <a:r>
              <a:t/>
            </a:r>
            <a:endParaRPr/>
          </a:p>
          <a:p>
            <a:pPr lvl="0">
              <a:spcBef>
                <a:spcPts val="0"/>
              </a:spcBef>
              <a:buNone/>
            </a:pPr>
            <a:r>
              <a:rPr lang="pt-BR"/>
              <a:t>Veja o código dos outros (principalmente se a pessoa souber mais que você). Essa é uma boa maneira de aprender novas técnicas e descobrir algumas funcionalidade do framework ou biblioteca que até então você não sabia. O melhor lugar para isso é o github (explique o que é github e como funciona).</a:t>
            </a:r>
          </a:p>
          <a:p>
            <a:pPr lvl="0">
              <a:spcBef>
                <a:spcPts val="0"/>
              </a:spcBef>
              <a:buNone/>
            </a:pPr>
            <a:r>
              <a:t/>
            </a:r>
            <a:endParaRPr/>
          </a:p>
          <a:p>
            <a:pPr lvl="0">
              <a:spcBef>
                <a:spcPts val="0"/>
              </a:spcBef>
              <a:buNone/>
            </a:pPr>
            <a:r>
              <a:rPr lang="pt-BR"/>
              <a:t>Acompanhe blogs. Muitos programadores têm blogs que são atualizados com uma boa frequência ( vamos sugerir alguns aqui ). Aprenda inglês, existem grandes referências no mundo da programação escritas por gringos. E eles não vão escrever em sueco ou português mas na língua universal: inglês. Caso não saiba você fica refém da boa vontade alheia esperando alguém traduzir (ou do google tradutor).</a:t>
            </a:r>
          </a:p>
          <a:p>
            <a:pPr lvl="0">
              <a:spcBef>
                <a:spcPts val="0"/>
              </a:spcBef>
              <a:buNone/>
            </a:pPr>
            <a:r>
              <a:t/>
            </a:r>
            <a:endParaRPr/>
          </a:p>
          <a:p>
            <a:pPr lvl="0">
              <a:spcBef>
                <a:spcPts val="0"/>
              </a:spcBef>
              <a:buNone/>
            </a:pPr>
            <a:r>
              <a:rPr lang="pt-BR"/>
              <a:t>Eventos...onde você pode encontrá-los? Nas redes sociais, existem vários grupos de programação. Lá você vai encontrar links para outros grupos no slack, telegram, whatsapp além de pessoas que tiram dúvidas e postam a respeito de workshops, eventos, cursos, palestras...cursos, hangouts...gratuitos ou não, a informação estará lá.</a:t>
            </a:r>
          </a:p>
          <a:p>
            <a:pPr lvl="0">
              <a:spcBef>
                <a:spcPts val="0"/>
              </a:spcBef>
              <a:buNone/>
            </a:pPr>
            <a:r>
              <a:t/>
            </a:r>
            <a:endParaRPr/>
          </a:p>
          <a:p>
            <a:pPr lvl="0">
              <a:spcBef>
                <a:spcPts val="0"/>
              </a:spcBef>
              <a:buNone/>
            </a:pPr>
            <a:r>
              <a:rPr lang="pt-BR"/>
              <a:t>Network, principalmente em eventos, você pode conhecer outros desenvolvedores, melhores ou piores, que desenvolvem coisas bem diferentes do que você está acostumado. Isso pode ser uma grande troca de experiências e um contato pode valer um emprego ou algo mais caso você queira rs. E seja humilde: não zoe outras linguagens só porque você não gosta delas, pode ser que um desenvolvedor Python faça coisas mais fodas do que você que mexe com JAVA. E não seja um parasita, ajude os programadores que estão começando também afinal ninguém nasceu sabendo.</a:t>
            </a:r>
          </a:p>
          <a:p>
            <a:pPr lvl="0">
              <a:spcBef>
                <a:spcPts val="0"/>
              </a:spcBef>
              <a:buNone/>
            </a:pPr>
            <a:r>
              <a:t/>
            </a:r>
            <a:endParaRPr/>
          </a:p>
          <a:p>
            <a:pPr lvl="0" rtl="0">
              <a:spcBef>
                <a:spcPts val="0"/>
              </a:spcBef>
              <a:buNone/>
            </a:pPr>
            <a:r>
              <a:rPr lang="pt-BR"/>
              <a:t>Por último: nunca pare de codar. Quando você codifica você melhora a sua lógica e suas skills, logo, se quiser aprender e ser foda você não pode parar de codificar.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pt-BR"/>
              <a:t>Conversar com outros devs é legal mas lembre-se: antes de sair perguntando por ai como resolver o problema x, pense. Não sei se vocês conhecem mas existe uma ferramenta de busca muito boa onde você pode encontrar quase tudo que você quiser. Eu sei que vocês a utilizam muito para outros fins. Além dela existe o stackoverflow (falaremos do stackoverflow)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pt-BR"/>
              <a:t>Outra coisa importante: leia a documentação de frameworks e bibliotecas. Não há lugar melhor para tirar suas dúvidas pois foram os próprios desenvolvedores que a fizeram.  Aliás, lembre-se: a tecnologia está em constante renovação, não é porque o dev do seu lado tem 10 anos de carreira que ele irá conhecer tudo sobre todos frameworks. Pode ser que você esteja mexendo em algo novo que ele não conhece. Portanto, leia os documentos, eles são a melhor fonte de conhecimento sobre o “seja lá o que for que você for usar”.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pt-BR"/>
              <a:t>Na nossa agenda de hoje, vamos (ler os topicos)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600"/>
              </a:spcBef>
              <a:spcAft>
                <a:spcPts val="600"/>
              </a:spcAft>
              <a:buNone/>
            </a:pPr>
            <a:r>
              <a:rPr lang="pt-BR" sz="1050">
                <a:highlight>
                  <a:srgbClr val="FFFFFF"/>
                </a:highlight>
              </a:rPr>
              <a:t>JavaScript foi originalmente desenvolvido por </a:t>
            </a:r>
            <a:r>
              <a:rPr lang="pt-BR" sz="1050">
                <a:highlight>
                  <a:srgbClr val="FFFFFF"/>
                </a:highlight>
                <a:hlinkClick r:id="rId2"/>
              </a:rPr>
              <a:t>Brendan Eich</a:t>
            </a:r>
            <a:r>
              <a:rPr lang="pt-BR" sz="1050">
                <a:highlight>
                  <a:srgbClr val="FFFFFF"/>
                </a:highlight>
              </a:rPr>
              <a:t> quando trabalhou na </a:t>
            </a:r>
            <a:r>
              <a:rPr lang="pt-BR" sz="1050">
                <a:highlight>
                  <a:srgbClr val="FFFFFF"/>
                </a:highlight>
                <a:hlinkClick r:id="rId3"/>
              </a:rPr>
              <a:t>Netscape</a:t>
            </a:r>
            <a:r>
              <a:rPr lang="pt-BR" sz="1050">
                <a:highlight>
                  <a:srgbClr val="FFFFFF"/>
                </a:highlight>
              </a:rPr>
              <a:t>. </a:t>
            </a:r>
          </a:p>
          <a:p>
            <a:pPr lvl="0" rtl="0">
              <a:lnSpc>
                <a:spcPct val="115000"/>
              </a:lnSpc>
              <a:spcBef>
                <a:spcPts val="600"/>
              </a:spcBef>
              <a:spcAft>
                <a:spcPts val="600"/>
              </a:spcAft>
              <a:buNone/>
            </a:pPr>
            <a:r>
              <a:rPr lang="pt-BR" sz="1050">
                <a:highlight>
                  <a:srgbClr val="FFFFFF"/>
                </a:highlight>
              </a:rPr>
              <a:t>Brendan Eich é americano e criador da </a:t>
            </a:r>
            <a:r>
              <a:rPr lang="pt-BR" sz="1050">
                <a:highlight>
                  <a:srgbClr val="FFFFFF"/>
                </a:highlight>
                <a:hlinkClick r:id="rId4"/>
              </a:rPr>
              <a:t>linguagem de programação</a:t>
            </a:r>
            <a:r>
              <a:rPr lang="pt-BR" sz="1050">
                <a:highlight>
                  <a:srgbClr val="FFFFFF"/>
                </a:highlight>
              </a:rPr>
              <a:t> </a:t>
            </a:r>
            <a:r>
              <a:rPr lang="pt-BR" sz="1050">
                <a:highlight>
                  <a:srgbClr val="FFFFFF"/>
                </a:highlight>
                <a:hlinkClick r:id="rId5"/>
              </a:rPr>
              <a:t>JavaScript</a:t>
            </a:r>
            <a:r>
              <a:rPr lang="pt-BR" sz="1050">
                <a:highlight>
                  <a:srgbClr val="FFFFFF"/>
                </a:highlight>
              </a:rPr>
              <a:t>. Ex-chefe do escritório de tecnologia na </a:t>
            </a:r>
            <a:r>
              <a:rPr lang="pt-BR" sz="1050">
                <a:highlight>
                  <a:srgbClr val="FFFFFF"/>
                </a:highlight>
                <a:hlinkClick r:id="rId6"/>
              </a:rPr>
              <a:t>Mozilla Corporation</a:t>
            </a:r>
            <a:r>
              <a:rPr lang="pt-BR" sz="1050">
                <a:highlight>
                  <a:srgbClr val="FFFFFF"/>
                </a:highlight>
              </a:rPr>
              <a:t>.</a:t>
            </a:r>
          </a:p>
          <a:p>
            <a:pPr lvl="0">
              <a:lnSpc>
                <a:spcPct val="115000"/>
              </a:lnSpc>
              <a:spcBef>
                <a:spcPts val="600"/>
              </a:spcBef>
              <a:spcAft>
                <a:spcPts val="600"/>
              </a:spcAft>
              <a:buNone/>
            </a:pPr>
            <a:r>
              <a:rPr lang="pt-BR" sz="1050">
                <a:highlight>
                  <a:srgbClr val="FFFFFF"/>
                </a:highlight>
              </a:rPr>
              <a:t>LiveScript foi o nome oficial da linguagem quando foi lançada pela primeira vez na versão beta do navegador Netscape 2.0 em setembro de 1995, mas teve seu nome mudado em um anúncio conjunto com a </a:t>
            </a:r>
            <a:r>
              <a:rPr lang="pt-BR" sz="1050">
                <a:highlight>
                  <a:srgbClr val="FFFFFF"/>
                </a:highlight>
                <a:hlinkClick r:id="rId7"/>
              </a:rPr>
              <a:t>Sun Microsystems</a:t>
            </a:r>
            <a:r>
              <a:rPr lang="pt-BR" sz="1050">
                <a:highlight>
                  <a:srgbClr val="FFFFFF"/>
                </a:highlight>
              </a:rPr>
              <a:t> em dezembro de 1995 quando foi implementado no navegador Netscape versão 2.0B3.</a:t>
            </a:r>
          </a:p>
          <a:p>
            <a:pPr lvl="0">
              <a:lnSpc>
                <a:spcPct val="115000"/>
              </a:lnSpc>
              <a:spcBef>
                <a:spcPts val="600"/>
              </a:spcBef>
              <a:spcAft>
                <a:spcPts val="600"/>
              </a:spcAft>
              <a:buNone/>
            </a:pPr>
            <a:r>
              <a:rPr lang="pt-BR" sz="1050">
                <a:highlight>
                  <a:srgbClr val="FFFFFF"/>
                </a:highlight>
              </a:rPr>
              <a:t>A mudança de nome de LiveScript para JavaScript coincidiu com a época em que a Netscape adicionou suporte à tecnologia Java em seu navegador (Applets). A escolha final do nome causou confusão dando a impressão de que a linguagem foi baseada em java, sendo que tal escolha foi caracterizada por muitos como uma estratégia de marketing da Netscape para aproveitar a popularidade do recém-lançado Java.</a:t>
            </a:r>
          </a:p>
          <a:p>
            <a:pPr lvl="0" rtl="0">
              <a:lnSpc>
                <a:spcPct val="115000"/>
              </a:lnSpc>
              <a:spcBef>
                <a:spcPts val="600"/>
              </a:spcBef>
              <a:spcAft>
                <a:spcPts val="600"/>
              </a:spcAft>
              <a:buNone/>
            </a:pPr>
            <a:r>
              <a:rPr lang="pt-BR" sz="1050">
                <a:highlight>
                  <a:srgbClr val="FFFFFF"/>
                </a:highlight>
              </a:rPr>
              <a:t>JavaScript rapidamente adquiriu ampla aceitação como linguagem de script client-side de páginas web. </a:t>
            </a:r>
            <a:r>
              <a:rPr lang="pt-BR" sz="1050">
                <a:solidFill>
                  <a:srgbClr val="252525"/>
                </a:solidFill>
                <a:highlight>
                  <a:srgbClr val="FFFFFF"/>
                </a:highlight>
              </a:rPr>
              <a:t>JavaScript tem se transformado na linguagem de programação mais popular da web. Inicialmente, no entanto, muitos profissionais denegriram a linguagem pois ela tinha como alvo principal o público leigo. Com o advento do Ajax, JavaScript teve sua popularidade de volta e recebeu mais atenção profissional. O resultado foi a proliferação de frameworks e bibliotecas, práticas de programação melhoradas e o aumento no uso do JavaScript fora do ambiente de navegadores, bem como o uso de plataformas de JavaScript server-side.</a:t>
            </a:r>
          </a:p>
          <a:p>
            <a:pPr lvl="0" rtl="0">
              <a:lnSpc>
                <a:spcPct val="115000"/>
              </a:lnSpc>
              <a:spcBef>
                <a:spcPts val="600"/>
              </a:spcBef>
              <a:spcAft>
                <a:spcPts val="600"/>
              </a:spcAft>
              <a:buNone/>
            </a:pPr>
            <a:r>
              <a:rPr lang="pt-BR" sz="1050">
                <a:highlight>
                  <a:srgbClr val="FFFFFF"/>
                </a:highlight>
              </a:rPr>
              <a:t>Em novembro de 1996 a Netscape anunciou que tinha submetido JavaScript para Ecma international como candidato a padrão industrial e o trabalho subsequente resultou na versão padronizada chamada ECMAScript.</a:t>
            </a:r>
          </a:p>
          <a:p>
            <a:pPr lvl="0">
              <a:lnSpc>
                <a:spcPct val="115000"/>
              </a:lnSpc>
              <a:spcBef>
                <a:spcPts val="600"/>
              </a:spcBef>
              <a:spcAft>
                <a:spcPts val="600"/>
              </a:spcAft>
              <a:buNone/>
            </a:pPr>
            <a:r>
              <a:rPr lang="pt-BR" sz="1050">
                <a:highlight>
                  <a:srgbClr val="FFFFFF"/>
                </a:highlight>
              </a:rPr>
              <a:t>ECMA (</a:t>
            </a:r>
            <a:r>
              <a:rPr lang="pt-BR" sz="1050">
                <a:highlight>
                  <a:srgbClr val="FFFFFF"/>
                </a:highlight>
                <a:hlinkClick r:id="rId8"/>
              </a:rPr>
              <a:t>acrônimo</a:t>
            </a:r>
            <a:r>
              <a:rPr lang="pt-BR" sz="1050">
                <a:highlight>
                  <a:srgbClr val="FFFFFF"/>
                </a:highlight>
              </a:rPr>
              <a:t> para </a:t>
            </a:r>
            <a:r>
              <a:rPr i="1" lang="pt-BR" sz="1050">
                <a:highlight>
                  <a:srgbClr val="FFFFFF"/>
                </a:highlight>
              </a:rPr>
              <a:t>European Computer Manufacturers Association</a:t>
            </a:r>
            <a:r>
              <a:rPr lang="pt-BR" sz="1050">
                <a:highlight>
                  <a:srgbClr val="FFFFFF"/>
                </a:highlight>
              </a:rPr>
              <a:t>) é uma associação fundada em </a:t>
            </a:r>
            <a:r>
              <a:rPr lang="pt-BR" sz="1050">
                <a:highlight>
                  <a:srgbClr val="FFFFFF"/>
                </a:highlight>
                <a:hlinkClick r:id="rId9"/>
              </a:rPr>
              <a:t>1961</a:t>
            </a:r>
            <a:r>
              <a:rPr lang="pt-BR" sz="1050">
                <a:highlight>
                  <a:srgbClr val="FFFFFF"/>
                </a:highlight>
              </a:rPr>
              <a:t> dedicada à </a:t>
            </a:r>
            <a:r>
              <a:rPr lang="pt-BR" sz="1050">
                <a:highlight>
                  <a:srgbClr val="FFFFFF"/>
                </a:highlight>
                <a:hlinkClick r:id="rId10"/>
              </a:rPr>
              <a:t>padronização</a:t>
            </a:r>
            <a:r>
              <a:rPr lang="pt-BR" sz="1050">
                <a:highlight>
                  <a:srgbClr val="FFFFFF"/>
                </a:highlight>
              </a:rPr>
              <a:t> de sistemas de informação. Desde </a:t>
            </a:r>
            <a:r>
              <a:rPr lang="pt-BR" sz="1050">
                <a:highlight>
                  <a:srgbClr val="FFFFFF"/>
                </a:highlight>
                <a:hlinkClick r:id="rId11"/>
              </a:rPr>
              <a:t>1994</a:t>
            </a:r>
            <a:r>
              <a:rPr lang="pt-BR" sz="1050">
                <a:highlight>
                  <a:srgbClr val="FFFFFF"/>
                </a:highlight>
              </a:rPr>
              <a:t> passou a se denominar Ecma International para refletir suas atividades internacionais. A associação é aberta a companhias que produzem, comercializam ou desenvolvem sistemas de computação ou de comunicação na </a:t>
            </a:r>
            <a:r>
              <a:rPr lang="pt-BR" sz="1050">
                <a:highlight>
                  <a:srgbClr val="FFFFFF"/>
                </a:highlight>
                <a:hlinkClick r:id="rId12"/>
              </a:rPr>
              <a:t>Europa</a:t>
            </a:r>
            <a:r>
              <a:rPr lang="pt-BR" sz="1050">
                <a:highlight>
                  <a:srgbClr val="FFFFFF"/>
                </a:highlight>
              </a:rPr>
              <a:t>.</a:t>
            </a:r>
          </a:p>
          <a:p>
            <a:pPr lvl="0" rtl="0">
              <a:lnSpc>
                <a:spcPct val="115000"/>
              </a:lnSpc>
              <a:spcBef>
                <a:spcPts val="600"/>
              </a:spcBef>
              <a:spcAft>
                <a:spcPts val="60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spcAft>
                <a:spcPts val="1600"/>
              </a:spcAft>
              <a:buNone/>
            </a:pPr>
            <a:r>
              <a:rPr lang="pt-BR" sz="1200">
                <a:solidFill>
                  <a:srgbClr val="434343"/>
                </a:solidFill>
                <a:latin typeface="Roboto"/>
                <a:ea typeface="Roboto"/>
                <a:cs typeface="Roboto"/>
                <a:sym typeface="Roboto"/>
              </a:rPr>
              <a:t>https://developer.mozilla.org/pt-BR/docs/Web/JavaScript/Guide/Introduction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2"/>
              </a:rPr>
              <a:t>jQuery</a:t>
            </a:r>
          </a:p>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3"/>
              </a:rPr>
              <a:t>NodeJS</a:t>
            </a:r>
          </a:p>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4"/>
              </a:rPr>
              <a:t>React</a:t>
            </a:r>
          </a:p>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5"/>
              </a:rPr>
              <a:t>KnockoutJS</a:t>
            </a:r>
          </a:p>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6"/>
              </a:rPr>
              <a:t>AngularJS</a:t>
            </a:r>
          </a:p>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7"/>
              </a:rPr>
              <a:t>Backbone</a:t>
            </a:r>
          </a:p>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8"/>
              </a:rPr>
              <a:t>Ionic</a:t>
            </a:r>
          </a:p>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9"/>
              </a:rPr>
              <a:t>Electron</a:t>
            </a:r>
          </a:p>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10"/>
              </a:rPr>
              <a:t>Cordova</a:t>
            </a:r>
          </a:p>
          <a:p>
            <a:pPr indent="-228600" lvl="0" marL="457200" rtl="0">
              <a:spcBef>
                <a:spcPts val="0"/>
              </a:spcBef>
              <a:buFont typeface="Trebuchet MS"/>
              <a:buChar char="➔"/>
            </a:pPr>
            <a:r>
              <a:rPr b="1" lang="pt-BR" u="sng">
                <a:solidFill>
                  <a:schemeClr val="hlink"/>
                </a:solidFill>
                <a:latin typeface="Trebuchet MS"/>
                <a:ea typeface="Trebuchet MS"/>
                <a:cs typeface="Trebuchet MS"/>
                <a:sym typeface="Trebuchet MS"/>
                <a:hlinkClick r:id="rId11"/>
              </a:rPr>
              <a:t>MongoDB</a:t>
            </a:r>
          </a:p>
          <a:p>
            <a:pPr indent="-228600" lvl="0" marL="457200" rtl="0">
              <a:spcBef>
                <a:spcPts val="0"/>
              </a:spcBef>
              <a:buFont typeface="Consolas"/>
              <a:buChar char="➔"/>
            </a:pPr>
            <a:r>
              <a:rPr b="1" lang="pt-BR" u="sng">
                <a:solidFill>
                  <a:schemeClr val="hlink"/>
                </a:solidFill>
                <a:latin typeface="Trebuchet MS"/>
                <a:ea typeface="Trebuchet MS"/>
                <a:cs typeface="Trebuchet MS"/>
                <a:sym typeface="Trebuchet MS"/>
                <a:hlinkClick r:id="rId12"/>
              </a:rPr>
              <a:t>Ember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spcBef>
                <a:spcPts val="0"/>
              </a:spcBef>
              <a:buSzPct val="100000"/>
              <a:buChar char="●"/>
            </a:pPr>
            <a:r>
              <a:rPr b="1" lang="pt-BR" sz="1200">
                <a:solidFill>
                  <a:srgbClr val="222222"/>
                </a:solidFill>
                <a:highlight>
                  <a:srgbClr val="FFFFFF"/>
                </a:highlight>
              </a:rPr>
              <a:t>https://cordova.apache.org</a:t>
            </a:r>
          </a:p>
          <a:p>
            <a:pPr lvl="0" rtl="0">
              <a:spcBef>
                <a:spcPts val="0"/>
              </a:spcBef>
              <a:buNone/>
            </a:pPr>
            <a:r>
              <a:t/>
            </a:r>
            <a:endParaRPr b="1" sz="1200">
              <a:solidFill>
                <a:srgbClr val="222222"/>
              </a:solidFill>
              <a:highlight>
                <a:srgbClr val="FFFFFF"/>
              </a:highlight>
            </a:endParaRPr>
          </a:p>
          <a:p>
            <a:pPr indent="-304800" lvl="0" marL="457200" rtl="0">
              <a:lnSpc>
                <a:spcPct val="115000"/>
              </a:lnSpc>
              <a:spcBef>
                <a:spcPts val="0"/>
              </a:spcBef>
              <a:spcAft>
                <a:spcPts val="1800"/>
              </a:spcAft>
              <a:buClr>
                <a:srgbClr val="222222"/>
              </a:buClr>
              <a:buSzPct val="100000"/>
              <a:buChar char="●"/>
            </a:pPr>
            <a:r>
              <a:rPr lang="pt-BR" sz="1200">
                <a:highlight>
                  <a:srgbClr val="FFFFFF"/>
                </a:highlight>
              </a:rPr>
              <a:t>O Apache Cordova é uma plataforma de desenvolvimento móvel com APIs que permitem que o desenvolvedor acesse funções nativas do dispositivo, como a câmera ou o acelerômetro. O desenvolvimento com o Cordova é feito com HTML, CSS e JavaScript e pode ser feito em conjunto com frameworks mobile como jQuery Mobile, Dojo Mobile, Sencha Touch, Ionic, Lungo, Mobile Angular UI.</a:t>
            </a:r>
          </a:p>
          <a:p>
            <a:pPr lvl="0" rtl="0">
              <a:spcBef>
                <a:spcPts val="0"/>
              </a:spcBef>
              <a:buNone/>
            </a:pPr>
            <a:r>
              <a:t/>
            </a:r>
            <a:endParaRPr sz="1200">
              <a:solidFill>
                <a:srgbClr val="222222"/>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pt-BR"/>
              <a:t>Galera, antes de iniciar a palestra vamos trocar uma ideia. O que vocês esperam com esse workshop? (Perguntamos a uns 3 alunos o que eles acham).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pt-BR"/>
              <a:t>Se você acha que vai: se tornar senior assistindo um workshop, aprender a fazer um fodendo app, ficar rico com nosso workshop de dois dias ou arrumar um grande emprego na google está errado. Pode ser que um dia vocês consigam isso mas provavelmente não será hoje nem amanhã. Talvez vocês estejam no caminho certo mas em uma jornada de 1000 passos até o sucesso, esse é só o segundo ou terceiro.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Então tirem da cabeça essas ideias malucas. </a:t>
            </a:r>
          </a:p>
          <a:p>
            <a:pPr lvl="0">
              <a:spcBef>
                <a:spcPts val="0"/>
              </a:spcBef>
              <a:buNone/>
            </a:pPr>
            <a:r>
              <a:t/>
            </a:r>
            <a:endParaRPr/>
          </a:p>
          <a:p>
            <a:pPr indent="-228600" lvl="0" marL="457200" rtl="0">
              <a:spcBef>
                <a:spcPts val="0"/>
              </a:spcBef>
              <a:buChar char="-"/>
            </a:pPr>
            <a:r>
              <a:rPr lang="pt-BR"/>
              <a:t>A, então é inútil assistir ao workshop?</a:t>
            </a:r>
          </a:p>
          <a:p>
            <a:pPr lvl="0" rtl="0">
              <a:spcBef>
                <a:spcPts val="0"/>
              </a:spcBef>
              <a:buNone/>
            </a:pPr>
            <a:r>
              <a:t/>
            </a:r>
            <a:endParaRPr/>
          </a:p>
          <a:p>
            <a:pPr lvl="0" rtl="0">
              <a:spcBef>
                <a:spcPts val="0"/>
              </a:spcBef>
              <a:buNone/>
            </a:pPr>
            <a:r>
              <a:rPr lang="pt-BR"/>
              <a:t>Não, como eu disse vocês podem estar no caminho certo para alcançar aquilo que cada um tem como meta. O ponto principal que quero atingir é: não parem neste workshop ou vcs vão ter nadado para morrer na praia. Isso é o só o começo.</a:t>
            </a:r>
          </a:p>
          <a:p>
            <a:pPr lvl="0" rtl="0">
              <a:spcBef>
                <a:spcPts val="0"/>
              </a:spcBef>
              <a:buNone/>
            </a:pPr>
            <a:r>
              <a:t/>
            </a:r>
            <a:endParaRPr/>
          </a:p>
          <a:p>
            <a:pPr indent="-228600" lvl="0" marL="457200" rtl="0">
              <a:spcBef>
                <a:spcPts val="0"/>
              </a:spcBef>
              <a:buChar char="-"/>
            </a:pPr>
            <a:r>
              <a:rPr lang="pt-BR"/>
              <a:t>Hum...queria fazer algo foda!</a:t>
            </a:r>
          </a:p>
          <a:p>
            <a:pPr lvl="0" rtl="0">
              <a:spcBef>
                <a:spcPts val="0"/>
              </a:spcBef>
              <a:buNone/>
            </a:pPr>
            <a:r>
              <a:t/>
            </a:r>
            <a:endParaRPr/>
          </a:p>
          <a:p>
            <a:pPr lvl="0" rtl="0">
              <a:spcBef>
                <a:spcPts val="0"/>
              </a:spcBef>
              <a:buNone/>
            </a:pPr>
            <a:r>
              <a:rPr lang="pt-BR"/>
              <a:t>Paciência. É impossível fazer algo foda se mal saber fazer o básico. Preocupe-se primeiro em aprender, descubra o caminho que quer seguir, como irá fazê-lo e em adquira conhecimento primeiro.</a:t>
            </a:r>
          </a:p>
          <a:p>
            <a:pPr lvl="0" rtl="0">
              <a:spcBef>
                <a:spcPts val="0"/>
              </a:spcBef>
              <a:buNone/>
            </a:pPr>
            <a:r>
              <a:t/>
            </a:r>
            <a:endParaRPr/>
          </a:p>
          <a:p>
            <a:pPr indent="-228600" lvl="0" marL="457200" rtl="0">
              <a:spcBef>
                <a:spcPts val="0"/>
              </a:spcBef>
              <a:buChar char="-"/>
            </a:pPr>
            <a:r>
              <a:rPr lang="pt-BR"/>
              <a:t>OK, o que vou aprender nesse workshop?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Não acreditem no que esse cara está falando. Diferente de destruir o anel do poder na montanha da perdição em Mordor, Javascript não é difícil de aprender mas como tudo na vida você precisa estudar antes de criticar.</a:t>
            </a:r>
          </a:p>
          <a:p>
            <a:pPr lvl="0">
              <a:spcBef>
                <a:spcPts val="0"/>
              </a:spcBef>
              <a:buNone/>
            </a:pPr>
            <a:r>
              <a:t/>
            </a:r>
            <a:endParaRPr/>
          </a:p>
          <a:p>
            <a:pPr lvl="0">
              <a:spcBef>
                <a:spcPts val="0"/>
              </a:spcBef>
              <a:buNone/>
            </a:pPr>
            <a:r>
              <a:rPr lang="pt-BR"/>
              <a:t>Neste workshop você vai receber uma visão geral de como é a área de desenvolvimento nos dias de hoje. Também falaremos de algumas tendências, o que está mais popular e o que vem ganhando espaço no desenvolvimento de aplicações com js.</a:t>
            </a:r>
          </a:p>
          <a:p>
            <a:pPr lvl="0">
              <a:spcBef>
                <a:spcPts val="0"/>
              </a:spcBef>
              <a:buNone/>
            </a:pPr>
            <a:r>
              <a:t/>
            </a:r>
            <a:endParaRPr/>
          </a:p>
          <a:p>
            <a:pPr lvl="0">
              <a:spcBef>
                <a:spcPts val="0"/>
              </a:spcBef>
              <a:buNone/>
            </a:pPr>
            <a:r>
              <a:rPr lang="pt-BR"/>
              <a:t>Você vai entender  o que é javascript, onde pode usar, quais caminhos, possibilidades terá se quiser se aprofundar nele. </a:t>
            </a:r>
          </a:p>
          <a:p>
            <a:pPr lvl="0">
              <a:spcBef>
                <a:spcPts val="0"/>
              </a:spcBef>
              <a:buNone/>
            </a:pPr>
            <a:r>
              <a:t/>
            </a:r>
            <a:endParaRPr/>
          </a:p>
          <a:p>
            <a:pPr lvl="0" rtl="0">
              <a:spcBef>
                <a:spcPts val="0"/>
              </a:spcBef>
              <a:buNone/>
            </a:pPr>
            <a:r>
              <a:rPr lang="pt-BR"/>
              <a:t>Você vai aprender a programar o básico com javascript. Vamos desfazer o caos existente sobre a linguagem e frameworks e nortear vocês para que a partir desse workshop sejam hábeis para buscar novos conhecimentos e se desenvolver sozinhos.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pt-BR"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8.png"/><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3.jpg"/><Relationship Id="rId4" Type="http://schemas.openxmlformats.org/officeDocument/2006/relationships/image" Target="../media/image24.jpg"/><Relationship Id="rId5"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41.png"/><Relationship Id="rId13" Type="http://schemas.openxmlformats.org/officeDocument/2006/relationships/image" Target="../media/image37.png"/><Relationship Id="rId12"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28.png"/><Relationship Id="rId9" Type="http://schemas.openxmlformats.org/officeDocument/2006/relationships/image" Target="../media/image51.png"/><Relationship Id="rId14" Type="http://schemas.openxmlformats.org/officeDocument/2006/relationships/image" Target="../media/image45.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8.png"/><Relationship Id="rId8"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lenonbordini.github.io/MineField/MineField.html" TargetMode="External"/><Relationship Id="rId4" Type="http://schemas.openxmlformats.org/officeDocument/2006/relationships/hyperlink" Target="https://github.com/LenonBordini/lenonbordini.github.io/tree/master/MineField" TargetMode="External"/><Relationship Id="rId5" Type="http://schemas.openxmlformats.org/officeDocument/2006/relationships/image" Target="../media/image44.png"/><Relationship Id="rId6" Type="http://schemas.openxmlformats.org/officeDocument/2006/relationships/image" Target="../media/image48.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2.gif"/><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gif"/><Relationship Id="rId4" Type="http://schemas.openxmlformats.org/officeDocument/2006/relationships/image" Target="../media/image50.jpg"/><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0.jpg"/><Relationship Id="rId4" Type="http://schemas.openxmlformats.org/officeDocument/2006/relationships/image" Target="../media/image27.jpg"/><Relationship Id="rId5"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11700" y="213350"/>
            <a:ext cx="8520600" cy="1139100"/>
          </a:xfrm>
          <a:prstGeom prst="rect">
            <a:avLst/>
          </a:prstGeom>
        </p:spPr>
        <p:txBody>
          <a:bodyPr anchorCtr="0" anchor="b" bIns="91425" lIns="91425" rIns="91425" tIns="91425">
            <a:noAutofit/>
          </a:bodyPr>
          <a:lstStyle/>
          <a:p>
            <a:pPr lvl="0">
              <a:spcBef>
                <a:spcPts val="0"/>
              </a:spcBef>
              <a:buNone/>
            </a:pPr>
            <a:r>
              <a:rPr lang="pt-BR"/>
              <a:t>JavaScript</a:t>
            </a:r>
          </a:p>
        </p:txBody>
      </p:sp>
      <p:sp>
        <p:nvSpPr>
          <p:cNvPr id="68" name="Shape 68"/>
          <p:cNvSpPr txBox="1"/>
          <p:nvPr>
            <p:ph idx="1" type="subTitle"/>
          </p:nvPr>
        </p:nvSpPr>
        <p:spPr>
          <a:xfrm>
            <a:off x="276425" y="1296000"/>
            <a:ext cx="8520600" cy="792600"/>
          </a:xfrm>
          <a:prstGeom prst="rect">
            <a:avLst/>
          </a:prstGeom>
        </p:spPr>
        <p:txBody>
          <a:bodyPr anchorCtr="0" anchor="t" bIns="91425" lIns="91425" rIns="91425" tIns="91425">
            <a:noAutofit/>
          </a:bodyPr>
          <a:lstStyle/>
          <a:p>
            <a:pPr lvl="0">
              <a:spcBef>
                <a:spcPts val="0"/>
              </a:spcBef>
              <a:buNone/>
            </a:pPr>
            <a:r>
              <a:rPr lang="pt-BR"/>
              <a:t>Introdução a linguagem</a:t>
            </a:r>
          </a:p>
        </p:txBody>
      </p:sp>
      <p:pic>
        <p:nvPicPr>
          <p:cNvPr descr="javascript-logo.png" id="69" name="Shape 69"/>
          <p:cNvPicPr preferRelativeResize="0"/>
          <p:nvPr/>
        </p:nvPicPr>
        <p:blipFill>
          <a:blip r:embed="rId3">
            <a:alphaModFix/>
          </a:blip>
          <a:stretch>
            <a:fillRect/>
          </a:stretch>
        </p:blipFill>
        <p:spPr>
          <a:xfrm>
            <a:off x="2501475" y="324700"/>
            <a:ext cx="7691949" cy="419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425800" y="1538550"/>
            <a:ext cx="8222100" cy="2066400"/>
          </a:xfrm>
          <a:prstGeom prst="rect">
            <a:avLst/>
          </a:prstGeom>
        </p:spPr>
        <p:txBody>
          <a:bodyPr anchorCtr="0" anchor="ctr" bIns="91425" lIns="91425" rIns="91425" tIns="91425">
            <a:noAutofit/>
          </a:bodyPr>
          <a:lstStyle/>
          <a:p>
            <a:pPr lvl="0" rtl="0" algn="ctr">
              <a:spcBef>
                <a:spcPts val="0"/>
              </a:spcBef>
              <a:buNone/>
            </a:pPr>
            <a:r>
              <a:rPr lang="pt-BR"/>
              <a:t>Como faço para melhorar minhas habilidades e onde vou continuar aprendendo?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DIY - Do It Yourself</a:t>
            </a:r>
          </a:p>
        </p:txBody>
      </p:sp>
      <p:sp>
        <p:nvSpPr>
          <p:cNvPr id="135" name="Shape 135"/>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Code, code, code</a:t>
            </a:r>
          </a:p>
          <a:p>
            <a:pPr indent="-228600" lvl="0" marL="457200" rtl="0">
              <a:spcBef>
                <a:spcPts val="0"/>
              </a:spcBef>
              <a:buChar char="-"/>
            </a:pPr>
            <a:r>
              <a:rPr lang="pt-BR"/>
              <a:t>GitHub</a:t>
            </a:r>
          </a:p>
          <a:p>
            <a:pPr indent="-228600" lvl="0" marL="457200" rtl="0">
              <a:spcBef>
                <a:spcPts val="0"/>
              </a:spcBef>
              <a:buChar char="-"/>
            </a:pPr>
            <a:r>
              <a:rPr lang="pt-BR"/>
              <a:t>Code, code, code</a:t>
            </a:r>
          </a:p>
          <a:p>
            <a:pPr indent="-228600" lvl="0" marL="457200" rtl="0">
              <a:spcBef>
                <a:spcPts val="0"/>
              </a:spcBef>
              <a:buChar char="-"/>
            </a:pPr>
            <a:r>
              <a:rPr lang="pt-BR"/>
              <a:t>Blogs</a:t>
            </a:r>
          </a:p>
          <a:p>
            <a:pPr indent="-228600" lvl="0" marL="457200" rtl="0">
              <a:spcBef>
                <a:spcPts val="0"/>
              </a:spcBef>
              <a:buChar char="-"/>
            </a:pPr>
            <a:r>
              <a:rPr lang="pt-BR"/>
              <a:t>Code, code, code</a:t>
            </a:r>
          </a:p>
          <a:p>
            <a:pPr indent="-228600" lvl="0" marL="457200" rtl="0">
              <a:spcBef>
                <a:spcPts val="0"/>
              </a:spcBef>
              <a:buChar char="-"/>
            </a:pPr>
            <a:r>
              <a:rPr lang="pt-BR"/>
              <a:t>Eventos</a:t>
            </a:r>
          </a:p>
          <a:p>
            <a:pPr indent="-228600" lvl="0" marL="457200" rtl="0">
              <a:spcBef>
                <a:spcPts val="0"/>
              </a:spcBef>
              <a:buChar char="-"/>
            </a:pPr>
            <a:r>
              <a:rPr lang="pt-BR"/>
              <a:t>Code, code, code</a:t>
            </a:r>
          </a:p>
          <a:p>
            <a:pPr indent="-228600" lvl="0" marL="457200" rtl="0">
              <a:spcBef>
                <a:spcPts val="0"/>
              </a:spcBef>
              <a:buChar char="-"/>
            </a:pPr>
            <a:r>
              <a:rPr lang="pt-BR"/>
              <a:t>Network</a:t>
            </a:r>
          </a:p>
        </p:txBody>
      </p:sp>
      <p:pic>
        <p:nvPicPr>
          <p:cNvPr descr="07-gato.gif" id="136" name="Shape 136"/>
          <p:cNvPicPr preferRelativeResize="0"/>
          <p:nvPr/>
        </p:nvPicPr>
        <p:blipFill rotWithShape="1">
          <a:blip r:embed="rId3">
            <a:alphaModFix/>
          </a:blip>
          <a:srcRect b="0" l="1503" r="1493" t="0"/>
          <a:stretch/>
        </p:blipFill>
        <p:spPr>
          <a:xfrm>
            <a:off x="5925325" y="445175"/>
            <a:ext cx="2737500" cy="28221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 calcmode="lin" valueType="num">
                                      <p:cBhvr additive="base">
                                        <p:cTn dur="1000"/>
                                        <p:tgtEl>
                                          <p:spTgt spid="13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 calcmode="lin" valueType="num">
                                      <p:cBhvr additive="base">
                                        <p:cTn dur="1000"/>
                                        <p:tgtEl>
                                          <p:spTgt spid="13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anim calcmode="lin" valueType="num">
                                      <p:cBhvr additive="base">
                                        <p:cTn dur="1000"/>
                                        <p:tgtEl>
                                          <p:spTgt spid="13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anim calcmode="lin" valueType="num">
                                      <p:cBhvr additive="base">
                                        <p:cTn dur="1000"/>
                                        <p:tgtEl>
                                          <p:spTgt spid="13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anim calcmode="lin" valueType="num">
                                      <p:cBhvr additive="base">
                                        <p:cTn dur="1000"/>
                                        <p:tgtEl>
                                          <p:spTgt spid="13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5" st="5"/>
                                            </p:txEl>
                                          </p:spTgt>
                                        </p:tgtEl>
                                        <p:attrNameLst>
                                          <p:attrName>style.visibility</p:attrName>
                                        </p:attrNameLst>
                                      </p:cBhvr>
                                      <p:to>
                                        <p:strVal val="visible"/>
                                      </p:to>
                                    </p:set>
                                    <p:anim calcmode="lin" valueType="num">
                                      <p:cBhvr additive="base">
                                        <p:cTn dur="1000"/>
                                        <p:tgtEl>
                                          <p:spTgt spid="13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6" st="6"/>
                                            </p:txEl>
                                          </p:spTgt>
                                        </p:tgtEl>
                                        <p:attrNameLst>
                                          <p:attrName>style.visibility</p:attrName>
                                        </p:attrNameLst>
                                      </p:cBhvr>
                                      <p:to>
                                        <p:strVal val="visible"/>
                                      </p:to>
                                    </p:set>
                                    <p:anim calcmode="lin" valueType="num">
                                      <p:cBhvr additive="base">
                                        <p:cTn dur="1000"/>
                                        <p:tgtEl>
                                          <p:spTgt spid="135">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xEl>
                                              <p:pRg end="7" st="7"/>
                                            </p:txEl>
                                          </p:spTgt>
                                        </p:tgtEl>
                                        <p:attrNameLst>
                                          <p:attrName>style.visibility</p:attrName>
                                        </p:attrNameLst>
                                      </p:cBhvr>
                                      <p:to>
                                        <p:strVal val="visible"/>
                                      </p:to>
                                    </p:set>
                                    <p:anim calcmode="lin" valueType="num">
                                      <p:cBhvr additive="base">
                                        <p:cTn dur="1000"/>
                                        <p:tgtEl>
                                          <p:spTgt spid="135">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pic>
        <p:nvPicPr>
          <p:cNvPr descr="Google.gif" id="141" name="Shape 141"/>
          <p:cNvPicPr preferRelativeResize="0"/>
          <p:nvPr/>
        </p:nvPicPr>
        <p:blipFill>
          <a:blip r:embed="rId3">
            <a:alphaModFix/>
          </a:blip>
          <a:stretch>
            <a:fillRect/>
          </a:stretch>
        </p:blipFill>
        <p:spPr>
          <a:xfrm>
            <a:off x="0" y="4"/>
            <a:ext cx="9143999"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ppt_w</p:attrName>
                                        </p:attrNameLst>
                                      </p:cBhvr>
                                      <p:tavLst>
                                        <p:tav fmla="" tm="0">
                                          <p:val>
                                            <p:strVal val="0"/>
                                          </p:val>
                                        </p:tav>
                                        <p:tav fmla="" tm="100000">
                                          <p:val>
                                            <p:strVal val="#ppt_w"/>
                                          </p:val>
                                        </p:tav>
                                      </p:tavLst>
                                    </p:anim>
                                    <p:anim calcmode="lin" valueType="num">
                                      <p:cBhvr additive="base">
                                        <p:cTn dur="1000"/>
                                        <p:tgtEl>
                                          <p:spTgt spid="1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pic>
        <p:nvPicPr>
          <p:cNvPr descr="77c5477f59f5416c2bfea6056a60a8d08f1040af338d56ebb610a24e773a7f3d.jpg" id="146" name="Shape 146"/>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460950" y="1572450"/>
            <a:ext cx="8222100" cy="1998600"/>
          </a:xfrm>
          <a:prstGeom prst="rect">
            <a:avLst/>
          </a:prstGeom>
        </p:spPr>
        <p:txBody>
          <a:bodyPr anchorCtr="0" anchor="ctr" bIns="91425" lIns="91425" rIns="91425" tIns="91425">
            <a:noAutofit/>
          </a:bodyPr>
          <a:lstStyle/>
          <a:p>
            <a:pPr lvl="0" algn="ctr">
              <a:spcBef>
                <a:spcPts val="0"/>
              </a:spcBef>
              <a:buNone/>
            </a:pPr>
            <a:r>
              <a:rPr lang="pt-BR" sz="9600"/>
              <a:t>Let’s Go...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ppt_w</p:attrName>
                                        </p:attrNameLst>
                                      </p:cBhvr>
                                      <p:tavLst>
                                        <p:tav fmla="" tm="0">
                                          <p:val>
                                            <p:strVal val="0"/>
                                          </p:val>
                                        </p:tav>
                                        <p:tav fmla="" tm="100000">
                                          <p:val>
                                            <p:strVal val="#ppt_w"/>
                                          </p:val>
                                        </p:tav>
                                      </p:tavLst>
                                    </p:anim>
                                    <p:anim calcmode="lin" valueType="num">
                                      <p:cBhvr additive="base">
                                        <p:cTn dur="1000"/>
                                        <p:tgtEl>
                                          <p:spTgt spid="15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Agenda</a:t>
            </a:r>
          </a:p>
        </p:txBody>
      </p:sp>
      <p:sp>
        <p:nvSpPr>
          <p:cNvPr id="157" name="Shape 157"/>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O que é Javascript?</a:t>
            </a:r>
          </a:p>
          <a:p>
            <a:pPr indent="-228600" lvl="0" marL="457200" rtl="0">
              <a:spcBef>
                <a:spcPts val="0"/>
              </a:spcBef>
              <a:buChar char="-"/>
            </a:pPr>
            <a:r>
              <a:rPr lang="pt-BR"/>
              <a:t>Variáveis</a:t>
            </a:r>
          </a:p>
          <a:p>
            <a:pPr indent="-228600" lvl="0" marL="457200" rtl="0">
              <a:spcBef>
                <a:spcPts val="0"/>
              </a:spcBef>
              <a:buChar char="-"/>
            </a:pPr>
            <a:r>
              <a:rPr lang="pt-BR"/>
              <a:t>Functions</a:t>
            </a:r>
          </a:p>
          <a:p>
            <a:pPr indent="-228600" lvl="0" marL="457200" rtl="0">
              <a:spcBef>
                <a:spcPts val="0"/>
              </a:spcBef>
              <a:buChar char="-"/>
            </a:pPr>
            <a:r>
              <a:rPr lang="pt-BR"/>
              <a:t>JS em 2016</a:t>
            </a:r>
          </a:p>
          <a:p>
            <a:pPr indent="-228600" lvl="0" marL="457200" rtl="0">
              <a:spcBef>
                <a:spcPts val="0"/>
              </a:spcBef>
              <a:buChar char="-"/>
            </a:pPr>
            <a:r>
              <a:rPr lang="pt-BR"/>
              <a:t>jQuery</a:t>
            </a:r>
          </a:p>
          <a:p>
            <a:pPr indent="-228600" lvl="0" marL="457200" rtl="0">
              <a:spcBef>
                <a:spcPts val="0"/>
              </a:spcBef>
              <a:buChar char="-"/>
            </a:pPr>
            <a:r>
              <a:rPr lang="pt-BR"/>
              <a:t>Cordova</a:t>
            </a:r>
          </a:p>
          <a:p>
            <a:pPr indent="-228600" lvl="0" marL="457200" rtl="0">
              <a:spcBef>
                <a:spcPts val="0"/>
              </a:spcBef>
              <a:buChar char="-"/>
            </a:pPr>
            <a:r>
              <a:rPr lang="pt-BR"/>
              <a:t>Dúvidas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 calcmode="lin" valueType="num">
                                      <p:cBhvr additive="base">
                                        <p:cTn dur="1000"/>
                                        <p:tgtEl>
                                          <p:spTgt spid="15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 calcmode="lin" valueType="num">
                                      <p:cBhvr additive="base">
                                        <p:cTn dur="1000"/>
                                        <p:tgtEl>
                                          <p:spTgt spid="15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 calcmode="lin" valueType="num">
                                      <p:cBhvr additive="base">
                                        <p:cTn dur="1000"/>
                                        <p:tgtEl>
                                          <p:spTgt spid="15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 calcmode="lin" valueType="num">
                                      <p:cBhvr additive="base">
                                        <p:cTn dur="1000"/>
                                        <p:tgtEl>
                                          <p:spTgt spid="15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 calcmode="lin" valueType="num">
                                      <p:cBhvr additive="base">
                                        <p:cTn dur="1000"/>
                                        <p:tgtEl>
                                          <p:spTgt spid="15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xEl>
                                              <p:pRg end="5" st="5"/>
                                            </p:txEl>
                                          </p:spTgt>
                                        </p:tgtEl>
                                        <p:attrNameLst>
                                          <p:attrName>style.visibility</p:attrName>
                                        </p:attrNameLst>
                                      </p:cBhvr>
                                      <p:to>
                                        <p:strVal val="visible"/>
                                      </p:to>
                                    </p:set>
                                    <p:anim calcmode="lin" valueType="num">
                                      <p:cBhvr additive="base">
                                        <p:cTn dur="1000"/>
                                        <p:tgtEl>
                                          <p:spTgt spid="15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xEl>
                                              <p:pRg end="6" st="6"/>
                                            </p:txEl>
                                          </p:spTgt>
                                        </p:tgtEl>
                                        <p:attrNameLst>
                                          <p:attrName>style.visibility</p:attrName>
                                        </p:attrNameLst>
                                      </p:cBhvr>
                                      <p:to>
                                        <p:strVal val="visible"/>
                                      </p:to>
                                    </p:set>
                                    <p:anim calcmode="lin" valueType="num">
                                      <p:cBhvr additive="base">
                                        <p:cTn dur="1000"/>
                                        <p:tgtEl>
                                          <p:spTgt spid="15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O que é Javascript</a:t>
            </a:r>
          </a:p>
        </p:txBody>
      </p:sp>
      <p:pic>
        <p:nvPicPr>
          <p:cNvPr descr="Java-logo.png" id="163" name="Shape 163"/>
          <p:cNvPicPr preferRelativeResize="0"/>
          <p:nvPr/>
        </p:nvPicPr>
        <p:blipFill rotWithShape="1">
          <a:blip r:embed="rId3">
            <a:alphaModFix/>
          </a:blip>
          <a:srcRect b="0" l="0" r="0" t="0"/>
          <a:stretch/>
        </p:blipFill>
        <p:spPr>
          <a:xfrm>
            <a:off x="126150" y="1789550"/>
            <a:ext cx="5229000" cy="3212700"/>
          </a:xfrm>
          <a:prstGeom prst="rect">
            <a:avLst/>
          </a:prstGeom>
          <a:noFill/>
          <a:ln>
            <a:noFill/>
          </a:ln>
        </p:spPr>
      </p:pic>
      <p:pic>
        <p:nvPicPr>
          <p:cNvPr descr="DzW2gu.gif" id="164" name="Shape 164"/>
          <p:cNvPicPr preferRelativeResize="0"/>
          <p:nvPr/>
        </p:nvPicPr>
        <p:blipFill>
          <a:blip r:embed="rId4">
            <a:alphaModFix/>
          </a:blip>
          <a:stretch>
            <a:fillRect/>
          </a:stretch>
        </p:blipFill>
        <p:spPr>
          <a:xfrm>
            <a:off x="5925325" y="445025"/>
            <a:ext cx="2737500" cy="27378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Brendan Eich</a:t>
            </a:r>
          </a:p>
          <a:p>
            <a:pPr indent="-228600" lvl="0" marL="457200" rtl="0">
              <a:spcBef>
                <a:spcPts val="0"/>
              </a:spcBef>
              <a:buChar char="-"/>
            </a:pPr>
            <a:r>
              <a:rPr lang="pt-BR"/>
              <a:t>Netscape</a:t>
            </a:r>
          </a:p>
          <a:p>
            <a:pPr indent="-228600" lvl="0" marL="457200" rtl="0">
              <a:spcBef>
                <a:spcPts val="0"/>
              </a:spcBef>
              <a:buChar char="-"/>
            </a:pPr>
            <a:r>
              <a:rPr lang="pt-BR"/>
              <a:t>LiveScript</a:t>
            </a:r>
          </a:p>
          <a:p>
            <a:pPr indent="-228600" lvl="0" marL="457200" rtl="0">
              <a:spcBef>
                <a:spcPts val="0"/>
              </a:spcBef>
              <a:buChar char="-"/>
            </a:pPr>
            <a:r>
              <a:rPr lang="pt-BR"/>
              <a:t>Sun</a:t>
            </a:r>
          </a:p>
          <a:p>
            <a:pPr indent="-228600" lvl="0" marL="457200" rtl="0">
              <a:spcBef>
                <a:spcPts val="0"/>
              </a:spcBef>
              <a:buChar char="-"/>
            </a:pPr>
            <a:r>
              <a:rPr lang="pt-BR"/>
              <a:t>JavaScript</a:t>
            </a:r>
          </a:p>
          <a:p>
            <a:pPr indent="-228600" lvl="0" marL="457200" rtl="0">
              <a:spcBef>
                <a:spcPts val="0"/>
              </a:spcBef>
              <a:buChar char="-"/>
            </a:pPr>
            <a:r>
              <a:rPr lang="pt-BR"/>
              <a:t>ECMAScript</a:t>
            </a:r>
          </a:p>
          <a:p>
            <a:pPr indent="-228600" lvl="0" marL="457200" rtl="0">
              <a:spcBef>
                <a:spcPts val="0"/>
              </a:spcBef>
              <a:buChar char="-"/>
            </a:pPr>
            <a:r>
              <a:rPr lang="pt-BR"/>
              <a:t>https://github.com/tc39/ecma262</a:t>
            </a:r>
          </a:p>
        </p:txBody>
      </p:sp>
      <p:sp>
        <p:nvSpPr>
          <p:cNvPr id="170" name="Shape 170"/>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O que é Javascript</a:t>
            </a:r>
          </a:p>
        </p:txBody>
      </p:sp>
      <p:pic>
        <p:nvPicPr>
          <p:cNvPr descr="brendan-eich.png" id="171" name="Shape 171"/>
          <p:cNvPicPr preferRelativeResize="0"/>
          <p:nvPr/>
        </p:nvPicPr>
        <p:blipFill>
          <a:blip r:embed="rId3">
            <a:alphaModFix amt="69000"/>
          </a:blip>
          <a:stretch>
            <a:fillRect/>
          </a:stretch>
        </p:blipFill>
        <p:spPr>
          <a:xfrm>
            <a:off x="4862425" y="1681097"/>
            <a:ext cx="4281574" cy="3486750"/>
          </a:xfrm>
          <a:prstGeom prst="rect">
            <a:avLst/>
          </a:prstGeom>
          <a:noFill/>
          <a:ln>
            <a:noFill/>
          </a:ln>
        </p:spPr>
      </p:pic>
      <p:cxnSp>
        <p:nvCxnSpPr>
          <p:cNvPr id="172" name="Shape 172"/>
          <p:cNvCxnSpPr/>
          <p:nvPr/>
        </p:nvCxnSpPr>
        <p:spPr>
          <a:xfrm>
            <a:off x="2525900" y="2201325"/>
            <a:ext cx="3039300" cy="1087200"/>
          </a:xfrm>
          <a:prstGeom prst="straightConnector1">
            <a:avLst/>
          </a:prstGeom>
          <a:noFill/>
          <a:ln cap="flat" cmpd="sng" w="114300">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anim calcmode="lin" valueType="num">
                                      <p:cBhvr additive="base">
                                        <p:cTn dur="1000"/>
                                        <p:tgtEl>
                                          <p:spTgt spid="16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anim calcmode="lin" valueType="num">
                                      <p:cBhvr additive="base">
                                        <p:cTn dur="1000"/>
                                        <p:tgtEl>
                                          <p:spTgt spid="16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2" st="2"/>
                                            </p:txEl>
                                          </p:spTgt>
                                        </p:tgtEl>
                                        <p:attrNameLst>
                                          <p:attrName>style.visibility</p:attrName>
                                        </p:attrNameLst>
                                      </p:cBhvr>
                                      <p:to>
                                        <p:strVal val="visible"/>
                                      </p:to>
                                    </p:set>
                                    <p:anim calcmode="lin" valueType="num">
                                      <p:cBhvr additive="base">
                                        <p:cTn dur="1000"/>
                                        <p:tgtEl>
                                          <p:spTgt spid="16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3" st="3"/>
                                            </p:txEl>
                                          </p:spTgt>
                                        </p:tgtEl>
                                        <p:attrNameLst>
                                          <p:attrName>style.visibility</p:attrName>
                                        </p:attrNameLst>
                                      </p:cBhvr>
                                      <p:to>
                                        <p:strVal val="visible"/>
                                      </p:to>
                                    </p:set>
                                    <p:anim calcmode="lin" valueType="num">
                                      <p:cBhvr additive="base">
                                        <p:cTn dur="1000"/>
                                        <p:tgtEl>
                                          <p:spTgt spid="16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4" st="4"/>
                                            </p:txEl>
                                          </p:spTgt>
                                        </p:tgtEl>
                                        <p:attrNameLst>
                                          <p:attrName>style.visibility</p:attrName>
                                        </p:attrNameLst>
                                      </p:cBhvr>
                                      <p:to>
                                        <p:strVal val="visible"/>
                                      </p:to>
                                    </p:set>
                                    <p:anim calcmode="lin" valueType="num">
                                      <p:cBhvr additive="base">
                                        <p:cTn dur="1000"/>
                                        <p:tgtEl>
                                          <p:spTgt spid="16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5" st="5"/>
                                            </p:txEl>
                                          </p:spTgt>
                                        </p:tgtEl>
                                        <p:attrNameLst>
                                          <p:attrName>style.visibility</p:attrName>
                                        </p:attrNameLst>
                                      </p:cBhvr>
                                      <p:to>
                                        <p:strVal val="visible"/>
                                      </p:to>
                                    </p:set>
                                    <p:anim calcmode="lin" valueType="num">
                                      <p:cBhvr additive="base">
                                        <p:cTn dur="1000"/>
                                        <p:tgtEl>
                                          <p:spTgt spid="16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9">
                                            <p:txEl>
                                              <p:pRg end="6" st="6"/>
                                            </p:txEl>
                                          </p:spTgt>
                                        </p:tgtEl>
                                        <p:attrNameLst>
                                          <p:attrName>style.visibility</p:attrName>
                                        </p:attrNameLst>
                                      </p:cBhvr>
                                      <p:to>
                                        <p:strVal val="visible"/>
                                      </p:to>
                                    </p:set>
                                    <p:anim calcmode="lin" valueType="num">
                                      <p:cBhvr additive="base">
                                        <p:cTn dur="1000"/>
                                        <p:tgtEl>
                                          <p:spTgt spid="16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Inicialmente client-side</a:t>
            </a:r>
          </a:p>
          <a:p>
            <a:pPr indent="-228600" lvl="0" marL="457200" rtl="0">
              <a:spcBef>
                <a:spcPts val="0"/>
              </a:spcBef>
              <a:buChar char="-"/>
            </a:pPr>
            <a:r>
              <a:rPr lang="pt-BR"/>
              <a:t>V8</a:t>
            </a:r>
          </a:p>
          <a:p>
            <a:pPr indent="-228600" lvl="0" marL="457200" rtl="0">
              <a:spcBef>
                <a:spcPts val="0"/>
              </a:spcBef>
              <a:buChar char="-"/>
            </a:pPr>
            <a:r>
              <a:rPr lang="pt-BR"/>
              <a:t>Interpretada</a:t>
            </a:r>
          </a:p>
          <a:p>
            <a:pPr indent="-228600" lvl="0" marL="457200" rtl="0">
              <a:spcBef>
                <a:spcPts val="0"/>
              </a:spcBef>
              <a:buChar char="-"/>
            </a:pPr>
            <a:r>
              <a:rPr lang="pt-BR"/>
              <a:t>Imperativa</a:t>
            </a:r>
          </a:p>
          <a:p>
            <a:pPr indent="-228600" lvl="0" marL="457200" rtl="0">
              <a:spcBef>
                <a:spcPts val="0"/>
              </a:spcBef>
              <a:buChar char="-"/>
            </a:pPr>
            <a:r>
              <a:rPr lang="pt-BR"/>
              <a:t>Tipagem dinâmica</a:t>
            </a:r>
          </a:p>
          <a:p>
            <a:pPr indent="-228600" lvl="0" marL="457200" rtl="0">
              <a:spcBef>
                <a:spcPts val="0"/>
              </a:spcBef>
              <a:buChar char="-"/>
            </a:pPr>
            <a:r>
              <a:rPr lang="pt-BR"/>
              <a:t>Funções de primeira classe</a:t>
            </a:r>
          </a:p>
          <a:p>
            <a:pPr indent="-228600" lvl="0" marL="457200" rtl="0">
              <a:spcBef>
                <a:spcPts val="0"/>
              </a:spcBef>
              <a:buChar char="-"/>
            </a:pPr>
            <a:r>
              <a:rPr lang="pt-BR"/>
              <a:t>Funções aninhadas</a:t>
            </a:r>
          </a:p>
          <a:p>
            <a:pPr indent="-228600" lvl="0" marL="457200" rtl="0">
              <a:spcBef>
                <a:spcPts val="0"/>
              </a:spcBef>
              <a:buChar char="-"/>
            </a:pPr>
            <a:r>
              <a:rPr lang="pt-BR"/>
              <a:t>Baseada em objetos</a:t>
            </a:r>
          </a:p>
        </p:txBody>
      </p:sp>
      <p:sp>
        <p:nvSpPr>
          <p:cNvPr id="178" name="Shape 178"/>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O que é Javascript</a:t>
            </a:r>
          </a:p>
        </p:txBody>
      </p:sp>
      <p:pic>
        <p:nvPicPr>
          <p:cNvPr descr="bQsnbQs.gif" id="179" name="Shape 179"/>
          <p:cNvPicPr preferRelativeResize="0"/>
          <p:nvPr/>
        </p:nvPicPr>
        <p:blipFill>
          <a:blip r:embed="rId3">
            <a:alphaModFix/>
          </a:blip>
          <a:stretch>
            <a:fillRect/>
          </a:stretch>
        </p:blipFill>
        <p:spPr>
          <a:xfrm>
            <a:off x="5920850" y="444975"/>
            <a:ext cx="2737500" cy="27378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 calcmode="lin" valueType="num">
                                      <p:cBhvr additive="base">
                                        <p:cTn dur="1000"/>
                                        <p:tgtEl>
                                          <p:spTgt spid="17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anim calcmode="lin" valueType="num">
                                      <p:cBhvr additive="base">
                                        <p:cTn dur="1000"/>
                                        <p:tgtEl>
                                          <p:spTgt spid="17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anim calcmode="lin" valueType="num">
                                      <p:cBhvr additive="base">
                                        <p:cTn dur="1000"/>
                                        <p:tgtEl>
                                          <p:spTgt spid="17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anim calcmode="lin" valueType="num">
                                      <p:cBhvr additive="base">
                                        <p:cTn dur="1000"/>
                                        <p:tgtEl>
                                          <p:spTgt spid="17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anim calcmode="lin" valueType="num">
                                      <p:cBhvr additive="base">
                                        <p:cTn dur="1000"/>
                                        <p:tgtEl>
                                          <p:spTgt spid="17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xEl>
                                              <p:pRg end="5" st="5"/>
                                            </p:txEl>
                                          </p:spTgt>
                                        </p:tgtEl>
                                        <p:attrNameLst>
                                          <p:attrName>style.visibility</p:attrName>
                                        </p:attrNameLst>
                                      </p:cBhvr>
                                      <p:to>
                                        <p:strVal val="visible"/>
                                      </p:to>
                                    </p:set>
                                    <p:anim calcmode="lin" valueType="num">
                                      <p:cBhvr additive="base">
                                        <p:cTn dur="1000"/>
                                        <p:tgtEl>
                                          <p:spTgt spid="17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xEl>
                                              <p:pRg end="6" st="6"/>
                                            </p:txEl>
                                          </p:spTgt>
                                        </p:tgtEl>
                                        <p:attrNameLst>
                                          <p:attrName>style.visibility</p:attrName>
                                        </p:attrNameLst>
                                      </p:cBhvr>
                                      <p:to>
                                        <p:strVal val="visible"/>
                                      </p:to>
                                    </p:set>
                                    <p:anim calcmode="lin" valueType="num">
                                      <p:cBhvr additive="base">
                                        <p:cTn dur="1000"/>
                                        <p:tgtEl>
                                          <p:spTgt spid="17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xEl>
                                              <p:pRg end="7" st="7"/>
                                            </p:txEl>
                                          </p:spTgt>
                                        </p:tgtEl>
                                        <p:attrNameLst>
                                          <p:attrName>style.visibility</p:attrName>
                                        </p:attrNameLst>
                                      </p:cBhvr>
                                      <p:to>
                                        <p:strVal val="visible"/>
                                      </p:to>
                                    </p:set>
                                    <p:anim calcmode="lin" valueType="num">
                                      <p:cBhvr additive="base">
                                        <p:cTn dur="1000"/>
                                        <p:tgtEl>
                                          <p:spTgt spid="177">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String</a:t>
            </a:r>
          </a:p>
          <a:p>
            <a:pPr indent="-228600" lvl="0" marL="457200" rtl="0">
              <a:spcBef>
                <a:spcPts val="0"/>
              </a:spcBef>
              <a:buChar char="-"/>
            </a:pPr>
            <a:r>
              <a:rPr lang="pt-BR"/>
              <a:t>Number</a:t>
            </a:r>
          </a:p>
          <a:p>
            <a:pPr indent="-228600" lvl="0" marL="457200" rtl="0">
              <a:spcBef>
                <a:spcPts val="0"/>
              </a:spcBef>
              <a:buChar char="-"/>
            </a:pPr>
            <a:r>
              <a:rPr lang="pt-BR"/>
              <a:t>Bool</a:t>
            </a:r>
          </a:p>
          <a:p>
            <a:pPr indent="-228600" lvl="0" marL="457200" rtl="0">
              <a:spcBef>
                <a:spcPts val="0"/>
              </a:spcBef>
              <a:buChar char="-"/>
            </a:pPr>
            <a:r>
              <a:rPr lang="pt-BR"/>
              <a:t>Objetos</a:t>
            </a:r>
          </a:p>
          <a:p>
            <a:pPr indent="-228600" lvl="0" marL="457200" rtl="0">
              <a:spcBef>
                <a:spcPts val="0"/>
              </a:spcBef>
              <a:buChar char="-"/>
            </a:pPr>
            <a:r>
              <a:rPr lang="pt-BR"/>
              <a:t>Arrays</a:t>
            </a:r>
          </a:p>
          <a:p>
            <a:pPr indent="-228600" lvl="0" marL="457200" rtl="0">
              <a:spcBef>
                <a:spcPts val="0"/>
              </a:spcBef>
              <a:buChar char="-"/>
            </a:pPr>
            <a:r>
              <a:rPr lang="pt-BR"/>
              <a:t>Functions</a:t>
            </a:r>
          </a:p>
          <a:p>
            <a:pPr indent="-228600" lvl="0" marL="457200" rtl="0">
              <a:spcBef>
                <a:spcPts val="0"/>
              </a:spcBef>
              <a:buChar char="-"/>
            </a:pPr>
            <a:r>
              <a:rPr lang="pt-BR"/>
              <a:t>Null vs Undefined</a:t>
            </a:r>
          </a:p>
        </p:txBody>
      </p:sp>
      <p:sp>
        <p:nvSpPr>
          <p:cNvPr id="185" name="Shape 185"/>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Variáveis</a:t>
            </a:r>
          </a:p>
        </p:txBody>
      </p:sp>
      <p:pic>
        <p:nvPicPr>
          <p:cNvPr descr="cachorro-sorri-gif.gif" id="186" name="Shape 186"/>
          <p:cNvPicPr preferRelativeResize="0"/>
          <p:nvPr/>
        </p:nvPicPr>
        <p:blipFill>
          <a:blip r:embed="rId3">
            <a:alphaModFix/>
          </a:blip>
          <a:stretch>
            <a:fillRect/>
          </a:stretch>
        </p:blipFill>
        <p:spPr>
          <a:xfrm>
            <a:off x="5925325" y="445024"/>
            <a:ext cx="2737500" cy="27378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anim calcmode="lin" valueType="num">
                                      <p:cBhvr additive="base">
                                        <p:cTn dur="1000"/>
                                        <p:tgtEl>
                                          <p:spTgt spid="18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anim calcmode="lin" valueType="num">
                                      <p:cBhvr additive="base">
                                        <p:cTn dur="1000"/>
                                        <p:tgtEl>
                                          <p:spTgt spid="18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anim calcmode="lin" valueType="num">
                                      <p:cBhvr additive="base">
                                        <p:cTn dur="1000"/>
                                        <p:tgtEl>
                                          <p:spTgt spid="18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anim calcmode="lin" valueType="num">
                                      <p:cBhvr additive="base">
                                        <p:cTn dur="1000"/>
                                        <p:tgtEl>
                                          <p:spTgt spid="18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xEl>
                                              <p:pRg end="4" st="4"/>
                                            </p:txEl>
                                          </p:spTgt>
                                        </p:tgtEl>
                                        <p:attrNameLst>
                                          <p:attrName>style.visibility</p:attrName>
                                        </p:attrNameLst>
                                      </p:cBhvr>
                                      <p:to>
                                        <p:strVal val="visible"/>
                                      </p:to>
                                    </p:set>
                                    <p:anim calcmode="lin" valueType="num">
                                      <p:cBhvr additive="base">
                                        <p:cTn dur="1000"/>
                                        <p:tgtEl>
                                          <p:spTgt spid="18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xEl>
                                              <p:pRg end="5" st="5"/>
                                            </p:txEl>
                                          </p:spTgt>
                                        </p:tgtEl>
                                        <p:attrNameLst>
                                          <p:attrName>style.visibility</p:attrName>
                                        </p:attrNameLst>
                                      </p:cBhvr>
                                      <p:to>
                                        <p:strVal val="visible"/>
                                      </p:to>
                                    </p:set>
                                    <p:anim calcmode="lin" valueType="num">
                                      <p:cBhvr additive="base">
                                        <p:cTn dur="1000"/>
                                        <p:tgtEl>
                                          <p:spTgt spid="18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xEl>
                                              <p:pRg end="6" st="6"/>
                                            </p:txEl>
                                          </p:spTgt>
                                        </p:tgtEl>
                                        <p:attrNameLst>
                                          <p:attrName>style.visibility</p:attrName>
                                        </p:attrNameLst>
                                      </p:cBhvr>
                                      <p:to>
                                        <p:strVal val="visible"/>
                                      </p:to>
                                    </p:set>
                                    <p:anim calcmode="lin" valueType="num">
                                      <p:cBhvr additive="base">
                                        <p:cTn dur="1000"/>
                                        <p:tgtEl>
                                          <p:spTgt spid="18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pt-BR"/>
              <a:t>Rafael Pinho</a:t>
            </a:r>
          </a:p>
        </p:txBody>
      </p:sp>
      <p:sp>
        <p:nvSpPr>
          <p:cNvPr id="75" name="Shape 75"/>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Ciência da Computação</a:t>
            </a:r>
          </a:p>
          <a:p>
            <a:pPr indent="-228600" lvl="0" marL="457200" rtl="0">
              <a:spcBef>
                <a:spcPts val="0"/>
              </a:spcBef>
              <a:buChar char="-"/>
            </a:pPr>
            <a:r>
              <a:rPr lang="pt-BR"/>
              <a:t>MBA Arquitetura de Software</a:t>
            </a:r>
          </a:p>
          <a:p>
            <a:pPr indent="-228600" lvl="0" marL="457200" rtl="0">
              <a:spcBef>
                <a:spcPts val="0"/>
              </a:spcBef>
              <a:buChar char="-"/>
            </a:pPr>
            <a:r>
              <a:rPr lang="pt-BR"/>
              <a:t>MCP - Microsoft Certified Professional</a:t>
            </a:r>
          </a:p>
          <a:p>
            <a:pPr indent="-228600" lvl="0" marL="457200" rtl="0">
              <a:spcBef>
                <a:spcPts val="0"/>
              </a:spcBef>
              <a:buChar char="-"/>
            </a:pPr>
            <a:r>
              <a:rPr lang="pt-BR"/>
              <a:t>TDC São Paulo</a:t>
            </a:r>
          </a:p>
          <a:p>
            <a:pPr indent="-228600" lvl="0" marL="457200" rtl="0">
              <a:spcBef>
                <a:spcPts val="0"/>
              </a:spcBef>
              <a:buChar char="-"/>
            </a:pPr>
            <a:r>
              <a:rPr lang="pt-BR"/>
              <a:t>Desenvolvedor de Software</a:t>
            </a:r>
          </a:p>
          <a:p>
            <a:pPr indent="-228600" lvl="0" marL="457200" rtl="0">
              <a:spcBef>
                <a:spcPts val="0"/>
              </a:spcBef>
              <a:buChar char="-"/>
            </a:pPr>
            <a:r>
              <a:rPr lang="pt-BR"/>
              <a:t>Engenharia Solutions - Franca, SP</a:t>
            </a:r>
          </a:p>
        </p:txBody>
      </p:sp>
      <p:pic>
        <p:nvPicPr>
          <p:cNvPr descr="oie_jpg.png" id="76" name="Shape 76"/>
          <p:cNvPicPr preferRelativeResize="0"/>
          <p:nvPr/>
        </p:nvPicPr>
        <p:blipFill rotWithShape="1">
          <a:blip r:embed="rId3">
            <a:alphaModFix/>
          </a:blip>
          <a:srcRect b="0" l="9" r="0" t="0"/>
          <a:stretch/>
        </p:blipFill>
        <p:spPr>
          <a:xfrm>
            <a:off x="5925325" y="445024"/>
            <a:ext cx="2737500" cy="273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pic>
        <p:nvPicPr>
          <p:cNvPr descr="giphy-downsized-large.gif" id="191" name="Shape 191"/>
          <p:cNvPicPr preferRelativeResize="0"/>
          <p:nvPr/>
        </p:nvPicPr>
        <p:blipFill rotWithShape="1">
          <a:blip r:embed="rId3">
            <a:alphaModFix/>
          </a:blip>
          <a:srcRect b="0" l="9876" r="10726" t="0"/>
          <a:stretch/>
        </p:blipFill>
        <p:spPr>
          <a:xfrm>
            <a:off x="3287700" y="0"/>
            <a:ext cx="5856300" cy="5143499"/>
          </a:xfrm>
          <a:prstGeom prst="rect">
            <a:avLst/>
          </a:prstGeom>
          <a:noFill/>
          <a:ln>
            <a:noFill/>
          </a:ln>
        </p:spPr>
      </p:pic>
      <p:sp>
        <p:nvSpPr>
          <p:cNvPr id="192" name="Shape 192"/>
          <p:cNvSpPr txBox="1"/>
          <p:nvPr>
            <p:ph type="title"/>
          </p:nvPr>
        </p:nvSpPr>
        <p:spPr>
          <a:xfrm>
            <a:off x="226077" y="357800"/>
            <a:ext cx="2808000" cy="953400"/>
          </a:xfrm>
          <a:prstGeom prst="rect">
            <a:avLst/>
          </a:prstGeom>
        </p:spPr>
        <p:txBody>
          <a:bodyPr anchorCtr="0" anchor="b" bIns="91425" lIns="91425" rIns="91425" tIns="91425">
            <a:noAutofit/>
          </a:bodyPr>
          <a:lstStyle/>
          <a:p>
            <a:pPr lvl="0" rtl="0">
              <a:spcBef>
                <a:spcPts val="0"/>
              </a:spcBef>
              <a:buNone/>
            </a:pPr>
            <a:r>
              <a:rPr lang="pt-BR"/>
              <a:t>DEMO</a:t>
            </a:r>
          </a:p>
        </p:txBody>
      </p:sp>
      <p:sp>
        <p:nvSpPr>
          <p:cNvPr id="193" name="Shape 193"/>
          <p:cNvSpPr txBox="1"/>
          <p:nvPr>
            <p:ph idx="1" type="body"/>
          </p:nvPr>
        </p:nvSpPr>
        <p:spPr>
          <a:xfrm>
            <a:off x="226075" y="1465800"/>
            <a:ext cx="2808000" cy="3163500"/>
          </a:xfrm>
          <a:prstGeom prst="rect">
            <a:avLst/>
          </a:prstGeom>
        </p:spPr>
        <p:txBody>
          <a:bodyPr anchorCtr="0" anchor="t" bIns="91425" lIns="91425" rIns="91425" tIns="91425">
            <a:noAutofit/>
          </a:bodyPr>
          <a:lstStyle/>
          <a:p>
            <a:pPr lvl="0" algn="just">
              <a:spcBef>
                <a:spcPts val="0"/>
              </a:spcBef>
              <a:buNone/>
            </a:pPr>
            <a:r>
              <a:rPr lang="pt-BR"/>
              <a:t>Como declarar e utilizar todos os tipos de variáveis presentes no JavaScript e trabalhar com as funções mais utilizadas de cada uma.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String</a:t>
            </a:r>
          </a:p>
        </p:txBody>
      </p:sp>
      <p:pic>
        <p:nvPicPr>
          <p:cNvPr id="199" name="Shape 199"/>
          <p:cNvPicPr preferRelativeResize="0"/>
          <p:nvPr/>
        </p:nvPicPr>
        <p:blipFill>
          <a:blip r:embed="rId3">
            <a:alphaModFix/>
          </a:blip>
          <a:stretch>
            <a:fillRect/>
          </a:stretch>
        </p:blipFill>
        <p:spPr>
          <a:xfrm>
            <a:off x="1017700" y="1102924"/>
            <a:ext cx="6987675" cy="3451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Number</a:t>
            </a:r>
          </a:p>
        </p:txBody>
      </p:sp>
      <p:pic>
        <p:nvPicPr>
          <p:cNvPr id="205" name="Shape 205"/>
          <p:cNvPicPr preferRelativeResize="0"/>
          <p:nvPr/>
        </p:nvPicPr>
        <p:blipFill>
          <a:blip r:embed="rId3">
            <a:alphaModFix/>
          </a:blip>
          <a:stretch>
            <a:fillRect/>
          </a:stretch>
        </p:blipFill>
        <p:spPr>
          <a:xfrm>
            <a:off x="1547812" y="766762"/>
            <a:ext cx="6048375" cy="421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Bool</a:t>
            </a:r>
          </a:p>
        </p:txBody>
      </p:sp>
      <p:pic>
        <p:nvPicPr>
          <p:cNvPr id="211" name="Shape 211"/>
          <p:cNvPicPr preferRelativeResize="0"/>
          <p:nvPr/>
        </p:nvPicPr>
        <p:blipFill>
          <a:blip r:embed="rId3">
            <a:alphaModFix/>
          </a:blip>
          <a:stretch>
            <a:fillRect/>
          </a:stretch>
        </p:blipFill>
        <p:spPr>
          <a:xfrm>
            <a:off x="1990725" y="966787"/>
            <a:ext cx="5162550" cy="381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Object</a:t>
            </a:r>
          </a:p>
        </p:txBody>
      </p:sp>
      <p:pic>
        <p:nvPicPr>
          <p:cNvPr id="217" name="Shape 217"/>
          <p:cNvPicPr preferRelativeResize="0"/>
          <p:nvPr/>
        </p:nvPicPr>
        <p:blipFill>
          <a:blip r:embed="rId3">
            <a:alphaModFix/>
          </a:blip>
          <a:stretch>
            <a:fillRect/>
          </a:stretch>
        </p:blipFill>
        <p:spPr>
          <a:xfrm>
            <a:off x="1819275" y="957262"/>
            <a:ext cx="5505450" cy="383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Array</a:t>
            </a:r>
          </a:p>
        </p:txBody>
      </p:sp>
      <p:pic>
        <p:nvPicPr>
          <p:cNvPr id="223" name="Shape 223"/>
          <p:cNvPicPr preferRelativeResize="0"/>
          <p:nvPr/>
        </p:nvPicPr>
        <p:blipFill>
          <a:blip r:embed="rId3">
            <a:alphaModFix/>
          </a:blip>
          <a:stretch>
            <a:fillRect/>
          </a:stretch>
        </p:blipFill>
        <p:spPr>
          <a:xfrm>
            <a:off x="1476375" y="1266825"/>
            <a:ext cx="6191250" cy="291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“null” e “undefined”</a:t>
            </a:r>
          </a:p>
        </p:txBody>
      </p:sp>
      <p:pic>
        <p:nvPicPr>
          <p:cNvPr id="229" name="Shape 229"/>
          <p:cNvPicPr preferRelativeResize="0"/>
          <p:nvPr/>
        </p:nvPicPr>
        <p:blipFill>
          <a:blip r:embed="rId3">
            <a:alphaModFix/>
          </a:blip>
          <a:stretch>
            <a:fillRect/>
          </a:stretch>
        </p:blipFill>
        <p:spPr>
          <a:xfrm>
            <a:off x="1981200" y="1452562"/>
            <a:ext cx="5181600" cy="223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Function</a:t>
            </a:r>
          </a:p>
        </p:txBody>
      </p:sp>
      <p:pic>
        <p:nvPicPr>
          <p:cNvPr id="235" name="Shape 235"/>
          <p:cNvPicPr preferRelativeResize="0"/>
          <p:nvPr/>
        </p:nvPicPr>
        <p:blipFill>
          <a:blip r:embed="rId3">
            <a:alphaModFix/>
          </a:blip>
          <a:stretch>
            <a:fillRect/>
          </a:stretch>
        </p:blipFill>
        <p:spPr>
          <a:xfrm>
            <a:off x="2671762" y="2014537"/>
            <a:ext cx="3800475" cy="111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Métodos</a:t>
            </a:r>
          </a:p>
          <a:p>
            <a:pPr indent="-228600" lvl="0" marL="457200" rtl="0">
              <a:spcBef>
                <a:spcPts val="0"/>
              </a:spcBef>
              <a:buChar char="-"/>
            </a:pPr>
            <a:r>
              <a:rPr lang="pt-BR"/>
              <a:t>Escopos</a:t>
            </a:r>
          </a:p>
          <a:p>
            <a:pPr indent="-228600" lvl="0" marL="457200" rtl="0">
              <a:spcBef>
                <a:spcPts val="0"/>
              </a:spcBef>
              <a:buChar char="-"/>
            </a:pPr>
            <a:r>
              <a:rPr lang="pt-BR"/>
              <a:t>Callback</a:t>
            </a:r>
          </a:p>
          <a:p>
            <a:pPr indent="-228600" lvl="0" marL="457200" rtl="0">
              <a:spcBef>
                <a:spcPts val="0"/>
              </a:spcBef>
              <a:buChar char="-"/>
            </a:pPr>
            <a:r>
              <a:rPr lang="pt-BR"/>
              <a:t>Arguments</a:t>
            </a:r>
          </a:p>
          <a:p>
            <a:pPr indent="-228600" lvl="0" marL="457200" rtl="0">
              <a:spcBef>
                <a:spcPts val="0"/>
              </a:spcBef>
              <a:buChar char="-"/>
            </a:pPr>
            <a:r>
              <a:rPr lang="pt-BR"/>
              <a:t>Immediate Invoke Functions</a:t>
            </a:r>
          </a:p>
        </p:txBody>
      </p:sp>
      <p:sp>
        <p:nvSpPr>
          <p:cNvPr id="241" name="Shape 241"/>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Functions</a:t>
            </a:r>
          </a:p>
        </p:txBody>
      </p:sp>
      <p:pic>
        <p:nvPicPr>
          <p:cNvPr descr="gifstache-com_1194_1343333751.gif" id="242" name="Shape 242"/>
          <p:cNvPicPr preferRelativeResize="0"/>
          <p:nvPr/>
        </p:nvPicPr>
        <p:blipFill rotWithShape="1">
          <a:blip r:embed="rId3">
            <a:alphaModFix/>
          </a:blip>
          <a:srcRect b="0" l="11919" r="11919" t="0"/>
          <a:stretch/>
        </p:blipFill>
        <p:spPr>
          <a:xfrm>
            <a:off x="5925325" y="445024"/>
            <a:ext cx="2737500" cy="27378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 calcmode="lin" valueType="num">
                                      <p:cBhvr additive="base">
                                        <p:cTn dur="1000"/>
                                        <p:tgtEl>
                                          <p:spTgt spid="24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 calcmode="lin" valueType="num">
                                      <p:cBhvr additive="base">
                                        <p:cTn dur="1000"/>
                                        <p:tgtEl>
                                          <p:spTgt spid="24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 calcmode="lin" valueType="num">
                                      <p:cBhvr additive="base">
                                        <p:cTn dur="1000"/>
                                        <p:tgtEl>
                                          <p:spTgt spid="24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 calcmode="lin" valueType="num">
                                      <p:cBhvr additive="base">
                                        <p:cTn dur="1000"/>
                                        <p:tgtEl>
                                          <p:spTgt spid="24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anim calcmode="lin" valueType="num">
                                      <p:cBhvr additive="base">
                                        <p:cTn dur="1000"/>
                                        <p:tgtEl>
                                          <p:spTgt spid="24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226077" y="357800"/>
            <a:ext cx="2808000" cy="953400"/>
          </a:xfrm>
          <a:prstGeom prst="rect">
            <a:avLst/>
          </a:prstGeom>
        </p:spPr>
        <p:txBody>
          <a:bodyPr anchorCtr="0" anchor="b" bIns="91425" lIns="91425" rIns="91425" tIns="91425">
            <a:noAutofit/>
          </a:bodyPr>
          <a:lstStyle/>
          <a:p>
            <a:pPr lvl="0" rtl="0">
              <a:spcBef>
                <a:spcPts val="0"/>
              </a:spcBef>
              <a:buNone/>
            </a:pPr>
            <a:r>
              <a:rPr lang="pt-BR"/>
              <a:t>DEMO</a:t>
            </a:r>
          </a:p>
        </p:txBody>
      </p:sp>
      <p:sp>
        <p:nvSpPr>
          <p:cNvPr id="248" name="Shape 248"/>
          <p:cNvSpPr txBox="1"/>
          <p:nvPr>
            <p:ph idx="1" type="body"/>
          </p:nvPr>
        </p:nvSpPr>
        <p:spPr>
          <a:xfrm>
            <a:off x="226075" y="1465800"/>
            <a:ext cx="2808000" cy="3163500"/>
          </a:xfrm>
          <a:prstGeom prst="rect">
            <a:avLst/>
          </a:prstGeom>
        </p:spPr>
        <p:txBody>
          <a:bodyPr anchorCtr="0" anchor="t" bIns="91425" lIns="91425" rIns="91425" tIns="91425">
            <a:noAutofit/>
          </a:bodyPr>
          <a:lstStyle/>
          <a:p>
            <a:pPr lvl="0" rtl="0" algn="just">
              <a:spcBef>
                <a:spcPts val="0"/>
              </a:spcBef>
              <a:buNone/>
            </a:pPr>
            <a:r>
              <a:rPr lang="pt-BR"/>
              <a:t>Como utilizar functions no geral, desde um simples método até uma função auto executável com parâmetros dinâmicos ou não. Como trabalhar com “callbacks” e como evitar o famoso “callback hell”.</a:t>
            </a:r>
          </a:p>
        </p:txBody>
      </p:sp>
      <p:pic>
        <p:nvPicPr>
          <p:cNvPr descr="giphy.gif" id="249" name="Shape 249"/>
          <p:cNvPicPr preferRelativeResize="0"/>
          <p:nvPr/>
        </p:nvPicPr>
        <p:blipFill>
          <a:blip r:embed="rId3">
            <a:alphaModFix/>
          </a:blip>
          <a:stretch>
            <a:fillRect/>
          </a:stretch>
        </p:blipFill>
        <p:spPr>
          <a:xfrm>
            <a:off x="3273775" y="-2"/>
            <a:ext cx="5870224"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pt-BR"/>
              <a:t>Lenon Bordini</a:t>
            </a:r>
          </a:p>
        </p:txBody>
      </p:sp>
      <p:sp>
        <p:nvSpPr>
          <p:cNvPr id="82" name="Shape 82"/>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Sistema de Informação</a:t>
            </a:r>
          </a:p>
          <a:p>
            <a:pPr indent="-228600" lvl="0" marL="457200" rtl="0">
              <a:spcBef>
                <a:spcPts val="0"/>
              </a:spcBef>
              <a:buChar char="-"/>
            </a:pPr>
            <a:r>
              <a:rPr lang="pt-BR"/>
              <a:t>Desenvolvedor de Software</a:t>
            </a:r>
          </a:p>
          <a:p>
            <a:pPr indent="-228600" lvl="0" marL="457200" rtl="0">
              <a:spcBef>
                <a:spcPts val="0"/>
              </a:spcBef>
              <a:buChar char="-"/>
            </a:pPr>
            <a:r>
              <a:rPr lang="pt-BR"/>
              <a:t>Engenharia Solutions - Franca, SP</a:t>
            </a:r>
          </a:p>
          <a:p>
            <a:pPr indent="-228600" lvl="0" marL="457200">
              <a:spcBef>
                <a:spcPts val="0"/>
              </a:spcBef>
              <a:buChar char="-"/>
            </a:pPr>
            <a:r>
              <a:rPr lang="pt-BR"/>
              <a:t>MCP - Microsoft Certified Professional</a:t>
            </a:r>
          </a:p>
        </p:txBody>
      </p:sp>
      <p:pic>
        <p:nvPicPr>
          <p:cNvPr descr="P_20160416_170600_BF.jpg" id="83" name="Shape 83"/>
          <p:cNvPicPr preferRelativeResize="0"/>
          <p:nvPr/>
        </p:nvPicPr>
        <p:blipFill rotWithShape="1">
          <a:blip r:embed="rId3">
            <a:alphaModFix/>
          </a:blip>
          <a:srcRect b="700" l="0" r="0" t="700"/>
          <a:stretch/>
        </p:blipFill>
        <p:spPr>
          <a:xfrm>
            <a:off x="5925325" y="445024"/>
            <a:ext cx="2737500" cy="27378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Functions como métodos</a:t>
            </a:r>
          </a:p>
        </p:txBody>
      </p:sp>
      <p:pic>
        <p:nvPicPr>
          <p:cNvPr id="255" name="Shape 255"/>
          <p:cNvPicPr preferRelativeResize="0"/>
          <p:nvPr/>
        </p:nvPicPr>
        <p:blipFill>
          <a:blip r:embed="rId3">
            <a:alphaModFix/>
          </a:blip>
          <a:stretch>
            <a:fillRect/>
          </a:stretch>
        </p:blipFill>
        <p:spPr>
          <a:xfrm>
            <a:off x="571500" y="966787"/>
            <a:ext cx="8001000" cy="381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Escopo</a:t>
            </a:r>
          </a:p>
        </p:txBody>
      </p:sp>
      <p:pic>
        <p:nvPicPr>
          <p:cNvPr id="261" name="Shape 261"/>
          <p:cNvPicPr preferRelativeResize="0"/>
          <p:nvPr/>
        </p:nvPicPr>
        <p:blipFill>
          <a:blip r:embed="rId3">
            <a:alphaModFix/>
          </a:blip>
          <a:stretch>
            <a:fillRect/>
          </a:stretch>
        </p:blipFill>
        <p:spPr>
          <a:xfrm>
            <a:off x="1223962" y="1004887"/>
            <a:ext cx="6696075" cy="313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Callbacks</a:t>
            </a:r>
          </a:p>
        </p:txBody>
      </p:sp>
      <p:pic>
        <p:nvPicPr>
          <p:cNvPr descr="001.jpg" id="267" name="Shape 267"/>
          <p:cNvPicPr preferRelativeResize="0"/>
          <p:nvPr/>
        </p:nvPicPr>
        <p:blipFill rotWithShape="1">
          <a:blip r:embed="rId3">
            <a:alphaModFix/>
          </a:blip>
          <a:srcRect b="28155" l="0" r="0" t="0"/>
          <a:stretch/>
        </p:blipFill>
        <p:spPr>
          <a:xfrm>
            <a:off x="4980875" y="776100"/>
            <a:ext cx="4050225" cy="1632875"/>
          </a:xfrm>
          <a:prstGeom prst="rect">
            <a:avLst/>
          </a:prstGeom>
          <a:noFill/>
          <a:ln>
            <a:noFill/>
          </a:ln>
        </p:spPr>
      </p:pic>
      <p:pic>
        <p:nvPicPr>
          <p:cNvPr descr="introduo-ao-nodejs-fatec-sp-29-638.jpg (638×359) - Google Chrome.jpg" id="268" name="Shape 268"/>
          <p:cNvPicPr preferRelativeResize="0"/>
          <p:nvPr/>
        </p:nvPicPr>
        <p:blipFill>
          <a:blip r:embed="rId4">
            <a:alphaModFix/>
          </a:blip>
          <a:stretch>
            <a:fillRect/>
          </a:stretch>
        </p:blipFill>
        <p:spPr>
          <a:xfrm>
            <a:off x="4980874" y="2408980"/>
            <a:ext cx="4050225" cy="2596594"/>
          </a:xfrm>
          <a:prstGeom prst="rect">
            <a:avLst/>
          </a:prstGeom>
          <a:noFill/>
          <a:ln>
            <a:noFill/>
          </a:ln>
        </p:spPr>
      </p:pic>
      <p:pic>
        <p:nvPicPr>
          <p:cNvPr id="269" name="Shape 269"/>
          <p:cNvPicPr preferRelativeResize="0"/>
          <p:nvPr/>
        </p:nvPicPr>
        <p:blipFill>
          <a:blip r:embed="rId5">
            <a:alphaModFix/>
          </a:blip>
          <a:stretch>
            <a:fillRect/>
          </a:stretch>
        </p:blipFill>
        <p:spPr>
          <a:xfrm>
            <a:off x="497587" y="1403350"/>
            <a:ext cx="3971925"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Arguments</a:t>
            </a:r>
          </a:p>
        </p:txBody>
      </p:sp>
      <p:pic>
        <p:nvPicPr>
          <p:cNvPr id="275" name="Shape 275"/>
          <p:cNvPicPr preferRelativeResize="0"/>
          <p:nvPr/>
        </p:nvPicPr>
        <p:blipFill>
          <a:blip r:embed="rId3">
            <a:alphaModFix/>
          </a:blip>
          <a:stretch>
            <a:fillRect/>
          </a:stretch>
        </p:blipFill>
        <p:spPr>
          <a:xfrm>
            <a:off x="1652587" y="871537"/>
            <a:ext cx="6143625" cy="385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98250" y="16350"/>
            <a:ext cx="8826600" cy="602700"/>
          </a:xfrm>
          <a:prstGeom prst="rect">
            <a:avLst/>
          </a:prstGeom>
        </p:spPr>
        <p:txBody>
          <a:bodyPr anchorCtr="0" anchor="ctr" bIns="91425" lIns="91425" rIns="91425" tIns="91425">
            <a:noAutofit/>
          </a:bodyPr>
          <a:lstStyle/>
          <a:p>
            <a:pPr lvl="0" rtl="0" algn="ctr">
              <a:spcBef>
                <a:spcPts val="0"/>
              </a:spcBef>
              <a:buNone/>
            </a:pPr>
            <a:r>
              <a:rPr lang="pt-BR"/>
              <a:t>Immediate Invoke Functions</a:t>
            </a:r>
          </a:p>
        </p:txBody>
      </p:sp>
      <p:pic>
        <p:nvPicPr>
          <p:cNvPr id="281" name="Shape 281"/>
          <p:cNvPicPr preferRelativeResize="0"/>
          <p:nvPr/>
        </p:nvPicPr>
        <p:blipFill>
          <a:blip r:embed="rId3">
            <a:alphaModFix/>
          </a:blip>
          <a:stretch>
            <a:fillRect/>
          </a:stretch>
        </p:blipFill>
        <p:spPr>
          <a:xfrm>
            <a:off x="1709737" y="1281112"/>
            <a:ext cx="5724525" cy="273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JS em 2016</a:t>
            </a:r>
          </a:p>
        </p:txBody>
      </p:sp>
      <p:pic>
        <p:nvPicPr>
          <p:cNvPr descr="52453.png" id="287" name="Shape 287"/>
          <p:cNvPicPr preferRelativeResize="0"/>
          <p:nvPr/>
        </p:nvPicPr>
        <p:blipFill>
          <a:blip r:embed="rId3">
            <a:alphaModFix/>
          </a:blip>
          <a:stretch>
            <a:fillRect/>
          </a:stretch>
        </p:blipFill>
        <p:spPr>
          <a:xfrm>
            <a:off x="167925" y="1814700"/>
            <a:ext cx="2173099" cy="533974"/>
          </a:xfrm>
          <a:prstGeom prst="rect">
            <a:avLst/>
          </a:prstGeom>
          <a:noFill/>
          <a:ln>
            <a:noFill/>
          </a:ln>
        </p:spPr>
      </p:pic>
      <p:pic>
        <p:nvPicPr>
          <p:cNvPr descr="nodejs-new-pantone-black.png" id="288" name="Shape 288"/>
          <p:cNvPicPr preferRelativeResize="0"/>
          <p:nvPr/>
        </p:nvPicPr>
        <p:blipFill>
          <a:blip r:embed="rId4">
            <a:alphaModFix/>
          </a:blip>
          <a:stretch>
            <a:fillRect/>
          </a:stretch>
        </p:blipFill>
        <p:spPr>
          <a:xfrm>
            <a:off x="2544253" y="1781125"/>
            <a:ext cx="1681548" cy="1030099"/>
          </a:xfrm>
          <a:prstGeom prst="rect">
            <a:avLst/>
          </a:prstGeom>
          <a:noFill/>
          <a:ln>
            <a:noFill/>
          </a:ln>
        </p:spPr>
      </p:pic>
      <p:pic>
        <p:nvPicPr>
          <p:cNvPr descr="2000px-AngularJS_logo.svg.png" id="289" name="Shape 289"/>
          <p:cNvPicPr preferRelativeResize="0"/>
          <p:nvPr/>
        </p:nvPicPr>
        <p:blipFill>
          <a:blip r:embed="rId5">
            <a:alphaModFix/>
          </a:blip>
          <a:stretch>
            <a:fillRect/>
          </a:stretch>
        </p:blipFill>
        <p:spPr>
          <a:xfrm>
            <a:off x="91725" y="2504549"/>
            <a:ext cx="2737550" cy="728175"/>
          </a:xfrm>
          <a:prstGeom prst="rect">
            <a:avLst/>
          </a:prstGeom>
          <a:noFill/>
          <a:ln>
            <a:noFill/>
          </a:ln>
        </p:spPr>
      </p:pic>
      <p:pic>
        <p:nvPicPr>
          <p:cNvPr descr="1447587371javascript-frameworks-c-uwp-applications01-a-new-javascript-framework-is-coming.png" id="290" name="Shape 290"/>
          <p:cNvPicPr preferRelativeResize="0"/>
          <p:nvPr/>
        </p:nvPicPr>
        <p:blipFill>
          <a:blip r:embed="rId6">
            <a:alphaModFix/>
          </a:blip>
          <a:stretch>
            <a:fillRect/>
          </a:stretch>
        </p:blipFill>
        <p:spPr>
          <a:xfrm>
            <a:off x="5948275" y="2709350"/>
            <a:ext cx="3195575" cy="2434200"/>
          </a:xfrm>
          <a:prstGeom prst="flowChartProcess">
            <a:avLst/>
          </a:prstGeom>
          <a:noFill/>
          <a:ln cap="flat" cmpd="sng" w="9525">
            <a:solidFill>
              <a:srgbClr val="000000"/>
            </a:solidFill>
            <a:prstDash val="solid"/>
            <a:round/>
            <a:headEnd len="med" w="med" type="none"/>
            <a:tailEnd len="med" w="med" type="none"/>
          </a:ln>
        </p:spPr>
      </p:pic>
      <p:pic>
        <p:nvPicPr>
          <p:cNvPr descr="2000px-Ionic_Logo.svg.png" id="291" name="Shape 291"/>
          <p:cNvPicPr preferRelativeResize="0"/>
          <p:nvPr/>
        </p:nvPicPr>
        <p:blipFill>
          <a:blip r:embed="rId7">
            <a:alphaModFix/>
          </a:blip>
          <a:stretch>
            <a:fillRect/>
          </a:stretch>
        </p:blipFill>
        <p:spPr>
          <a:xfrm>
            <a:off x="167923" y="4401262"/>
            <a:ext cx="1996725" cy="693849"/>
          </a:xfrm>
          <a:prstGeom prst="rect">
            <a:avLst/>
          </a:prstGeom>
          <a:noFill/>
          <a:ln>
            <a:noFill/>
          </a:ln>
        </p:spPr>
      </p:pic>
      <p:pic>
        <p:nvPicPr>
          <p:cNvPr descr="categorielogo-5713d3560b152.png" id="292" name="Shape 292"/>
          <p:cNvPicPr preferRelativeResize="0"/>
          <p:nvPr/>
        </p:nvPicPr>
        <p:blipFill>
          <a:blip r:embed="rId8">
            <a:alphaModFix/>
          </a:blip>
          <a:stretch>
            <a:fillRect/>
          </a:stretch>
        </p:blipFill>
        <p:spPr>
          <a:xfrm>
            <a:off x="167925" y="3114687"/>
            <a:ext cx="1471125" cy="1471125"/>
          </a:xfrm>
          <a:prstGeom prst="rect">
            <a:avLst/>
          </a:prstGeom>
          <a:noFill/>
          <a:ln>
            <a:noFill/>
          </a:ln>
        </p:spPr>
      </p:pic>
      <p:pic>
        <p:nvPicPr>
          <p:cNvPr descr="mongo-logo.png" id="293" name="Shape 293"/>
          <p:cNvPicPr preferRelativeResize="0"/>
          <p:nvPr/>
        </p:nvPicPr>
        <p:blipFill>
          <a:blip r:embed="rId9">
            <a:alphaModFix/>
          </a:blip>
          <a:stretch>
            <a:fillRect/>
          </a:stretch>
        </p:blipFill>
        <p:spPr>
          <a:xfrm>
            <a:off x="2486575" y="3779725"/>
            <a:ext cx="1397175" cy="1397175"/>
          </a:xfrm>
          <a:prstGeom prst="rect">
            <a:avLst/>
          </a:prstGeom>
          <a:noFill/>
          <a:ln>
            <a:noFill/>
          </a:ln>
        </p:spPr>
      </p:pic>
      <p:pic>
        <p:nvPicPr>
          <p:cNvPr descr="react.png" id="294" name="Shape 294"/>
          <p:cNvPicPr preferRelativeResize="0"/>
          <p:nvPr/>
        </p:nvPicPr>
        <p:blipFill>
          <a:blip r:embed="rId10">
            <a:alphaModFix/>
          </a:blip>
          <a:stretch>
            <a:fillRect/>
          </a:stretch>
        </p:blipFill>
        <p:spPr>
          <a:xfrm>
            <a:off x="4352825" y="1891948"/>
            <a:ext cx="2616163" cy="728175"/>
          </a:xfrm>
          <a:prstGeom prst="rect">
            <a:avLst/>
          </a:prstGeom>
          <a:noFill/>
          <a:ln>
            <a:noFill/>
          </a:ln>
        </p:spPr>
      </p:pic>
      <p:pic>
        <p:nvPicPr>
          <p:cNvPr descr="backbone.png" id="295" name="Shape 295"/>
          <p:cNvPicPr preferRelativeResize="0"/>
          <p:nvPr/>
        </p:nvPicPr>
        <p:blipFill>
          <a:blip r:embed="rId11">
            <a:alphaModFix/>
          </a:blip>
          <a:stretch>
            <a:fillRect/>
          </a:stretch>
        </p:blipFill>
        <p:spPr>
          <a:xfrm>
            <a:off x="3072712" y="2935261"/>
            <a:ext cx="2737549" cy="487214"/>
          </a:xfrm>
          <a:prstGeom prst="rect">
            <a:avLst/>
          </a:prstGeom>
          <a:noFill/>
          <a:ln>
            <a:noFill/>
          </a:ln>
        </p:spPr>
      </p:pic>
      <p:pic>
        <p:nvPicPr>
          <p:cNvPr descr="weloveelectron.2a79900e9465.png" id="296" name="Shape 296"/>
          <p:cNvPicPr preferRelativeResize="0"/>
          <p:nvPr/>
        </p:nvPicPr>
        <p:blipFill rotWithShape="1">
          <a:blip r:embed="rId12">
            <a:alphaModFix/>
          </a:blip>
          <a:srcRect b="0" l="28652" r="0" t="0"/>
          <a:stretch/>
        </p:blipFill>
        <p:spPr>
          <a:xfrm>
            <a:off x="1639050" y="3474849"/>
            <a:ext cx="2271108" cy="487225"/>
          </a:xfrm>
          <a:prstGeom prst="rect">
            <a:avLst/>
          </a:prstGeom>
          <a:noFill/>
          <a:ln>
            <a:noFill/>
          </a:ln>
        </p:spPr>
      </p:pic>
      <p:pic>
        <p:nvPicPr>
          <p:cNvPr descr="KnockoutJS.png" id="297" name="Shape 297"/>
          <p:cNvPicPr preferRelativeResize="0"/>
          <p:nvPr/>
        </p:nvPicPr>
        <p:blipFill>
          <a:blip r:embed="rId13">
            <a:alphaModFix/>
          </a:blip>
          <a:stretch>
            <a:fillRect/>
          </a:stretch>
        </p:blipFill>
        <p:spPr>
          <a:xfrm>
            <a:off x="6840350" y="1891941"/>
            <a:ext cx="2173100" cy="593980"/>
          </a:xfrm>
          <a:prstGeom prst="rect">
            <a:avLst/>
          </a:prstGeom>
          <a:noFill/>
          <a:ln>
            <a:noFill/>
          </a:ln>
        </p:spPr>
      </p:pic>
      <p:pic>
        <p:nvPicPr>
          <p:cNvPr descr="Ember.js_Logo_and_Mascot.png" id="298" name="Shape 298"/>
          <p:cNvPicPr preferRelativeResize="0"/>
          <p:nvPr/>
        </p:nvPicPr>
        <p:blipFill>
          <a:blip r:embed="rId14">
            <a:alphaModFix/>
          </a:blip>
          <a:stretch>
            <a:fillRect/>
          </a:stretch>
        </p:blipFill>
        <p:spPr>
          <a:xfrm>
            <a:off x="4077515" y="3551050"/>
            <a:ext cx="1547583" cy="1471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ppt_w</p:attrName>
                                        </p:attrNameLst>
                                      </p:cBhvr>
                                      <p:tavLst>
                                        <p:tav fmla="" tm="0">
                                          <p:val>
                                            <p:strVal val="0"/>
                                          </p:val>
                                        </p:tav>
                                        <p:tav fmla="" tm="100000">
                                          <p:val>
                                            <p:strVal val="#ppt_w"/>
                                          </p:val>
                                        </p:tav>
                                      </p:tavLst>
                                    </p:anim>
                                    <p:anim calcmode="lin" valueType="num">
                                      <p:cBhvr additive="base">
                                        <p:cTn dur="1000"/>
                                        <p:tgtEl>
                                          <p:spTgt spid="29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Manipulação do DOM</a:t>
            </a:r>
          </a:p>
          <a:p>
            <a:pPr indent="-228600" lvl="0" marL="457200" rtl="0">
              <a:spcBef>
                <a:spcPts val="0"/>
              </a:spcBef>
              <a:buChar char="-"/>
            </a:pPr>
            <a:r>
              <a:rPr lang="pt-BR"/>
              <a:t>Produtividade</a:t>
            </a:r>
          </a:p>
          <a:p>
            <a:pPr indent="-228600" lvl="0" marL="457200" rtl="0">
              <a:spcBef>
                <a:spcPts val="0"/>
              </a:spcBef>
              <a:buChar char="-"/>
            </a:pPr>
            <a:r>
              <a:rPr lang="pt-BR"/>
              <a:t>Curva de aprendizado baixa</a:t>
            </a:r>
          </a:p>
          <a:p>
            <a:pPr indent="-228600" lvl="0" marL="457200" rtl="0">
              <a:spcBef>
                <a:spcPts val="0"/>
              </a:spcBef>
              <a:buChar char="-"/>
            </a:pPr>
            <a:r>
              <a:rPr lang="pt-BR"/>
              <a:t>Cross-Browser</a:t>
            </a:r>
          </a:p>
          <a:p>
            <a:pPr indent="-228600" lvl="0" marL="457200" rtl="0">
              <a:spcBef>
                <a:spcPts val="0"/>
              </a:spcBef>
              <a:buChar char="-"/>
            </a:pPr>
            <a:r>
              <a:rPr lang="pt-BR" u="sng">
                <a:solidFill>
                  <a:schemeClr val="hlink"/>
                </a:solidFill>
                <a:hlinkClick r:id="rId3"/>
              </a:rPr>
              <a:t>Campo Minado</a:t>
            </a:r>
            <a:r>
              <a:rPr lang="pt-BR" sz="1100"/>
              <a:t> </a:t>
            </a:r>
            <a:r>
              <a:rPr lang="pt-BR"/>
              <a:t>(</a:t>
            </a:r>
            <a:r>
              <a:rPr lang="pt-BR" u="sng">
                <a:solidFill>
                  <a:schemeClr val="hlink"/>
                </a:solidFill>
                <a:hlinkClick r:id="rId4"/>
              </a:rPr>
              <a:t>Código Fonte</a:t>
            </a:r>
            <a:r>
              <a:rPr lang="pt-BR"/>
              <a:t>)</a:t>
            </a:r>
          </a:p>
        </p:txBody>
      </p:sp>
      <p:sp>
        <p:nvSpPr>
          <p:cNvPr id="304" name="Shape 304"/>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jQuery</a:t>
            </a:r>
          </a:p>
        </p:txBody>
      </p:sp>
      <p:pic>
        <p:nvPicPr>
          <p:cNvPr descr="52453.png" id="305" name="Shape 305"/>
          <p:cNvPicPr preferRelativeResize="0"/>
          <p:nvPr/>
        </p:nvPicPr>
        <p:blipFill>
          <a:blip r:embed="rId5">
            <a:alphaModFix/>
          </a:blip>
          <a:stretch>
            <a:fillRect/>
          </a:stretch>
        </p:blipFill>
        <p:spPr>
          <a:xfrm>
            <a:off x="6513700" y="4152325"/>
            <a:ext cx="2173099" cy="533974"/>
          </a:xfrm>
          <a:prstGeom prst="rect">
            <a:avLst/>
          </a:prstGeom>
          <a:noFill/>
          <a:ln>
            <a:noFill/>
          </a:ln>
        </p:spPr>
      </p:pic>
      <p:pic>
        <p:nvPicPr>
          <p:cNvPr descr="tumblr_5.gif" id="306" name="Shape 306"/>
          <p:cNvPicPr preferRelativeResize="0"/>
          <p:nvPr/>
        </p:nvPicPr>
        <p:blipFill>
          <a:blip r:embed="rId6">
            <a:alphaModFix/>
          </a:blip>
          <a:stretch>
            <a:fillRect/>
          </a:stretch>
        </p:blipFill>
        <p:spPr>
          <a:xfrm>
            <a:off x="5925325" y="445025"/>
            <a:ext cx="2737500" cy="27378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anim calcmode="lin" valueType="num">
                                      <p:cBhvr additive="base">
                                        <p:cTn dur="1000"/>
                                        <p:tgtEl>
                                          <p:spTgt spid="30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anim calcmode="lin" valueType="num">
                                      <p:cBhvr additive="base">
                                        <p:cTn dur="1000"/>
                                        <p:tgtEl>
                                          <p:spTgt spid="30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anim calcmode="lin" valueType="num">
                                      <p:cBhvr additive="base">
                                        <p:cTn dur="1000"/>
                                        <p:tgtEl>
                                          <p:spTgt spid="30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anim calcmode="lin" valueType="num">
                                      <p:cBhvr additive="base">
                                        <p:cTn dur="1000"/>
                                        <p:tgtEl>
                                          <p:spTgt spid="30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anim calcmode="lin" valueType="num">
                                      <p:cBhvr additive="base">
                                        <p:cTn dur="1000"/>
                                        <p:tgtEl>
                                          <p:spTgt spid="30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Instalação pelo NPM</a:t>
            </a:r>
          </a:p>
          <a:p>
            <a:pPr indent="-228600" lvl="0" marL="457200" rtl="0">
              <a:spcBef>
                <a:spcPts val="0"/>
              </a:spcBef>
              <a:buChar char="-"/>
            </a:pPr>
            <a:r>
              <a:rPr lang="pt-BR"/>
              <a:t>Mobile apps com html, css e js</a:t>
            </a:r>
          </a:p>
          <a:p>
            <a:pPr indent="-228600" lvl="0" marL="457200" rtl="0">
              <a:spcBef>
                <a:spcPts val="0"/>
              </a:spcBef>
              <a:buChar char="-"/>
            </a:pPr>
            <a:r>
              <a:rPr lang="pt-BR"/>
              <a:t>Multiplataforma</a:t>
            </a:r>
          </a:p>
          <a:p>
            <a:pPr indent="-228600" lvl="0" marL="457200" rtl="0">
              <a:spcBef>
                <a:spcPts val="0"/>
              </a:spcBef>
              <a:buChar char="-"/>
            </a:pPr>
            <a:r>
              <a:rPr lang="pt-BR"/>
              <a:t>Free e open source</a:t>
            </a:r>
          </a:p>
        </p:txBody>
      </p:sp>
      <p:sp>
        <p:nvSpPr>
          <p:cNvPr id="312" name="Shape 312"/>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Cordova</a:t>
            </a:r>
          </a:p>
        </p:txBody>
      </p:sp>
      <p:pic>
        <p:nvPicPr>
          <p:cNvPr descr="3FcWXCVPTaiY9leaoQwW_Dog Phone.gif" id="313" name="Shape 313"/>
          <p:cNvPicPr preferRelativeResize="0"/>
          <p:nvPr/>
        </p:nvPicPr>
        <p:blipFill rotWithShape="1">
          <a:blip r:embed="rId3">
            <a:alphaModFix/>
          </a:blip>
          <a:srcRect b="0" l="169" r="179" t="0"/>
          <a:stretch/>
        </p:blipFill>
        <p:spPr>
          <a:xfrm>
            <a:off x="5925325" y="445025"/>
            <a:ext cx="2737500" cy="2737800"/>
          </a:xfrm>
          <a:prstGeom prst="ellipse">
            <a:avLst/>
          </a:prstGeom>
          <a:noFill/>
          <a:ln>
            <a:noFill/>
          </a:ln>
        </p:spPr>
      </p:pic>
      <p:pic>
        <p:nvPicPr>
          <p:cNvPr descr="categorielogo-5713d3560b152.png" id="314" name="Shape 314"/>
          <p:cNvPicPr preferRelativeResize="0"/>
          <p:nvPr/>
        </p:nvPicPr>
        <p:blipFill>
          <a:blip r:embed="rId4">
            <a:alphaModFix/>
          </a:blip>
          <a:stretch>
            <a:fillRect/>
          </a:stretch>
        </p:blipFill>
        <p:spPr>
          <a:xfrm>
            <a:off x="7291875" y="3596162"/>
            <a:ext cx="1471125" cy="147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 calcmode="lin" valueType="num">
                                      <p:cBhvr additive="base">
                                        <p:cTn dur="1000"/>
                                        <p:tgtEl>
                                          <p:spTgt spid="31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anim calcmode="lin" valueType="num">
                                      <p:cBhvr additive="base">
                                        <p:cTn dur="1000"/>
                                        <p:tgtEl>
                                          <p:spTgt spid="31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1">
                                            <p:txEl>
                                              <p:pRg end="2" st="2"/>
                                            </p:txEl>
                                          </p:spTgt>
                                        </p:tgtEl>
                                        <p:attrNameLst>
                                          <p:attrName>style.visibility</p:attrName>
                                        </p:attrNameLst>
                                      </p:cBhvr>
                                      <p:to>
                                        <p:strVal val="visible"/>
                                      </p:to>
                                    </p:set>
                                    <p:anim calcmode="lin" valueType="num">
                                      <p:cBhvr additive="base">
                                        <p:cTn dur="1000"/>
                                        <p:tgtEl>
                                          <p:spTgt spid="31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1">
                                            <p:txEl>
                                              <p:pRg end="3" st="3"/>
                                            </p:txEl>
                                          </p:spTgt>
                                        </p:tgtEl>
                                        <p:attrNameLst>
                                          <p:attrName>style.visibility</p:attrName>
                                        </p:attrNameLst>
                                      </p:cBhvr>
                                      <p:to>
                                        <p:strVal val="visible"/>
                                      </p:to>
                                    </p:set>
                                    <p:anim calcmode="lin" valueType="num">
                                      <p:cBhvr additive="base">
                                        <p:cTn dur="1000"/>
                                        <p:tgtEl>
                                          <p:spTgt spid="31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pic>
        <p:nvPicPr>
          <p:cNvPr descr="tumblr_static_tumblr_static_49rhkf32ivgg44k008wc0wwk0_640.gif" id="319" name="Shape 3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0" name="Shape 320"/>
          <p:cNvSpPr txBox="1"/>
          <p:nvPr>
            <p:ph type="title"/>
          </p:nvPr>
        </p:nvSpPr>
        <p:spPr>
          <a:xfrm>
            <a:off x="0" y="0"/>
            <a:ext cx="9144000" cy="1721400"/>
          </a:xfrm>
          <a:prstGeom prst="rect">
            <a:avLst/>
          </a:prstGeom>
        </p:spPr>
        <p:txBody>
          <a:bodyPr anchorCtr="0" anchor="b" bIns="91425" lIns="91425" rIns="91425" tIns="91425">
            <a:noAutofit/>
          </a:bodyPr>
          <a:lstStyle/>
          <a:p>
            <a:pPr lvl="0" algn="ctr">
              <a:spcBef>
                <a:spcPts val="0"/>
              </a:spcBef>
              <a:buNone/>
            </a:pPr>
            <a:r>
              <a:rPr b="1" lang="pt-BR" sz="9600">
                <a:solidFill>
                  <a:srgbClr val="980000"/>
                </a:solidFill>
              </a:rPr>
              <a:t>DÚVIDAS?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Obrigado!</a:t>
            </a:r>
          </a:p>
        </p:txBody>
      </p:sp>
      <p:sp>
        <p:nvSpPr>
          <p:cNvPr id="326" name="Shape 326"/>
          <p:cNvSpPr txBox="1"/>
          <p:nvPr>
            <p:ph idx="1" type="body"/>
          </p:nvPr>
        </p:nvSpPr>
        <p:spPr>
          <a:xfrm>
            <a:off x="844225" y="1919075"/>
            <a:ext cx="2204400" cy="2710200"/>
          </a:xfrm>
          <a:prstGeom prst="rect">
            <a:avLst/>
          </a:prstGeom>
        </p:spPr>
        <p:txBody>
          <a:bodyPr anchorCtr="0" anchor="t" bIns="91425" lIns="91425" rIns="91425" tIns="91425">
            <a:noAutofit/>
          </a:bodyPr>
          <a:lstStyle/>
          <a:p>
            <a:pPr lvl="0">
              <a:spcBef>
                <a:spcPts val="0"/>
              </a:spcBef>
              <a:buNone/>
            </a:pPr>
            <a:r>
              <a:rPr lang="pt-BR"/>
              <a:t>Rafael Pinho</a:t>
            </a:r>
          </a:p>
          <a:p>
            <a:pPr lvl="0" rtl="0">
              <a:lnSpc>
                <a:spcPct val="100000"/>
              </a:lnSpc>
              <a:spcBef>
                <a:spcPts val="0"/>
              </a:spcBef>
              <a:spcAft>
                <a:spcPts val="0"/>
              </a:spcAft>
              <a:buNone/>
            </a:pPr>
            <a:r>
              <a:rPr lang="pt-BR" sz="1100">
                <a:solidFill>
                  <a:srgbClr val="CCCCCC"/>
                </a:solidFill>
                <a:latin typeface="Arial"/>
                <a:ea typeface="Arial"/>
                <a:cs typeface="Arial"/>
                <a:sym typeface="Arial"/>
              </a:rPr>
              <a:t>github.com/</a:t>
            </a:r>
          </a:p>
          <a:p>
            <a:pPr lvl="0" rtl="0">
              <a:lnSpc>
                <a:spcPct val="100000"/>
              </a:lnSpc>
              <a:spcBef>
                <a:spcPts val="0"/>
              </a:spcBef>
              <a:spcAft>
                <a:spcPts val="0"/>
              </a:spcAft>
              <a:buClr>
                <a:srgbClr val="000000"/>
              </a:buClr>
              <a:buSzPct val="61111"/>
              <a:buFont typeface="Arial"/>
              <a:buNone/>
            </a:pPr>
            <a:r>
              <a:rPr lang="pt-BR"/>
              <a:t>rafael-pinho</a:t>
            </a:r>
          </a:p>
          <a:p>
            <a:pPr lvl="0" rtl="0">
              <a:lnSpc>
                <a:spcPct val="100000"/>
              </a:lnSpc>
              <a:spcBef>
                <a:spcPts val="0"/>
              </a:spcBef>
              <a:spcAft>
                <a:spcPts val="0"/>
              </a:spcAft>
              <a:buNone/>
            </a:pPr>
            <a:r>
              <a:t/>
            </a:r>
            <a:endParaRPr sz="1400">
              <a:solidFill>
                <a:srgbClr val="CCCCCC"/>
              </a:solidFill>
              <a:latin typeface="Arial"/>
              <a:ea typeface="Arial"/>
              <a:cs typeface="Arial"/>
              <a:sym typeface="Arial"/>
            </a:endParaRPr>
          </a:p>
          <a:p>
            <a:pPr lvl="0" rtl="0">
              <a:lnSpc>
                <a:spcPct val="100000"/>
              </a:lnSpc>
              <a:spcBef>
                <a:spcPts val="0"/>
              </a:spcBef>
              <a:spcAft>
                <a:spcPts val="0"/>
              </a:spcAft>
              <a:buClr>
                <a:srgbClr val="000000"/>
              </a:buClr>
              <a:buSzPct val="100000"/>
              <a:buFont typeface="Arial"/>
              <a:buNone/>
            </a:pPr>
            <a:r>
              <a:rPr lang="pt-BR" sz="1100">
                <a:solidFill>
                  <a:srgbClr val="CCCCCC"/>
                </a:solidFill>
                <a:latin typeface="Arial"/>
                <a:ea typeface="Arial"/>
                <a:cs typeface="Arial"/>
                <a:sym typeface="Arial"/>
              </a:rPr>
              <a:t>facebook.com/</a:t>
            </a:r>
          </a:p>
          <a:p>
            <a:pPr lvl="0" rtl="0">
              <a:lnSpc>
                <a:spcPct val="100000"/>
              </a:lnSpc>
              <a:spcBef>
                <a:spcPts val="0"/>
              </a:spcBef>
              <a:spcAft>
                <a:spcPts val="0"/>
              </a:spcAft>
              <a:buNone/>
            </a:pPr>
            <a:r>
              <a:rPr lang="pt-BR"/>
              <a:t>rafael.pinho.7</a:t>
            </a:r>
          </a:p>
          <a:p>
            <a:pPr lvl="0" rtl="0">
              <a:lnSpc>
                <a:spcPct val="100000"/>
              </a:lnSpc>
              <a:spcBef>
                <a:spcPts val="0"/>
              </a:spcBef>
              <a:spcAft>
                <a:spcPts val="0"/>
              </a:spcAft>
              <a:buNone/>
            </a:pPr>
            <a:r>
              <a:t/>
            </a:r>
            <a:endParaRPr>
              <a:solidFill>
                <a:srgbClr val="CCCCCC"/>
              </a:solidFill>
              <a:latin typeface="Arial"/>
              <a:ea typeface="Arial"/>
              <a:cs typeface="Arial"/>
              <a:sym typeface="Arial"/>
            </a:endParaRPr>
          </a:p>
          <a:p>
            <a:pPr lvl="0" rtl="0">
              <a:lnSpc>
                <a:spcPct val="100000"/>
              </a:lnSpc>
              <a:spcBef>
                <a:spcPts val="0"/>
              </a:spcBef>
              <a:spcAft>
                <a:spcPts val="0"/>
              </a:spcAft>
              <a:buClr>
                <a:srgbClr val="000000"/>
              </a:buClr>
              <a:buSzPct val="100000"/>
              <a:buFont typeface="Arial"/>
              <a:buNone/>
            </a:pPr>
            <a:r>
              <a:rPr lang="pt-BR" sz="1100">
                <a:solidFill>
                  <a:srgbClr val="CCCCCC"/>
                </a:solidFill>
                <a:latin typeface="Arial"/>
                <a:ea typeface="Arial"/>
                <a:cs typeface="Arial"/>
                <a:sym typeface="Arial"/>
              </a:rPr>
              <a:t>@gmail.com</a:t>
            </a:r>
          </a:p>
          <a:p>
            <a:pPr lvl="0" rtl="0">
              <a:lnSpc>
                <a:spcPct val="100000"/>
              </a:lnSpc>
              <a:spcBef>
                <a:spcPts val="0"/>
              </a:spcBef>
              <a:spcAft>
                <a:spcPts val="0"/>
              </a:spcAft>
              <a:buClr>
                <a:srgbClr val="000000"/>
              </a:buClr>
              <a:buSzPct val="61111"/>
              <a:buFont typeface="Arial"/>
              <a:buNone/>
            </a:pPr>
            <a:r>
              <a:rPr lang="pt-BR"/>
              <a:t>rp.rafaelpinho</a:t>
            </a:r>
          </a:p>
        </p:txBody>
      </p:sp>
      <p:pic>
        <p:nvPicPr>
          <p:cNvPr descr="raw" id="327" name="Shape 327"/>
          <p:cNvPicPr preferRelativeResize="0"/>
          <p:nvPr/>
        </p:nvPicPr>
        <p:blipFill>
          <a:blip r:embed="rId3">
            <a:alphaModFix/>
          </a:blip>
          <a:stretch>
            <a:fillRect/>
          </a:stretch>
        </p:blipFill>
        <p:spPr>
          <a:xfrm>
            <a:off x="5925325" y="432725"/>
            <a:ext cx="2737500" cy="2737800"/>
          </a:xfrm>
          <a:prstGeom prst="ellipse">
            <a:avLst/>
          </a:prstGeom>
          <a:noFill/>
          <a:ln>
            <a:noFill/>
          </a:ln>
        </p:spPr>
      </p:pic>
      <p:cxnSp>
        <p:nvCxnSpPr>
          <p:cNvPr id="328" name="Shape 328"/>
          <p:cNvCxnSpPr/>
          <p:nvPr/>
        </p:nvCxnSpPr>
        <p:spPr>
          <a:xfrm>
            <a:off x="3048575" y="1805700"/>
            <a:ext cx="15600" cy="3165900"/>
          </a:xfrm>
          <a:prstGeom prst="straightConnector1">
            <a:avLst/>
          </a:prstGeom>
          <a:noFill/>
          <a:ln cap="flat" cmpd="sng" w="19050">
            <a:solidFill>
              <a:srgbClr val="CCCCCC"/>
            </a:solidFill>
            <a:prstDash val="solid"/>
            <a:round/>
            <a:headEnd len="lg" w="lg" type="none"/>
            <a:tailEnd len="lg" w="lg" type="none"/>
          </a:ln>
        </p:spPr>
      </p:cxnSp>
      <p:sp>
        <p:nvSpPr>
          <p:cNvPr id="329" name="Shape 329"/>
          <p:cNvSpPr txBox="1"/>
          <p:nvPr>
            <p:ph idx="1" type="body"/>
          </p:nvPr>
        </p:nvSpPr>
        <p:spPr>
          <a:xfrm>
            <a:off x="3799000" y="1919075"/>
            <a:ext cx="2510100" cy="2710200"/>
          </a:xfrm>
          <a:prstGeom prst="rect">
            <a:avLst/>
          </a:prstGeom>
        </p:spPr>
        <p:txBody>
          <a:bodyPr anchorCtr="0" anchor="t" bIns="91425" lIns="91425" rIns="91425" tIns="91425">
            <a:noAutofit/>
          </a:bodyPr>
          <a:lstStyle/>
          <a:p>
            <a:pPr lvl="0" rtl="0">
              <a:spcBef>
                <a:spcPts val="0"/>
              </a:spcBef>
              <a:buNone/>
            </a:pPr>
            <a:r>
              <a:rPr lang="pt-BR"/>
              <a:t>Lenon Bordini</a:t>
            </a:r>
          </a:p>
          <a:p>
            <a:pPr lvl="0" rtl="0">
              <a:lnSpc>
                <a:spcPct val="100000"/>
              </a:lnSpc>
              <a:spcBef>
                <a:spcPts val="0"/>
              </a:spcBef>
              <a:spcAft>
                <a:spcPts val="0"/>
              </a:spcAft>
              <a:buNone/>
            </a:pPr>
            <a:r>
              <a:rPr lang="pt-BR" sz="1100">
                <a:solidFill>
                  <a:srgbClr val="CCCCCC"/>
                </a:solidFill>
                <a:latin typeface="Arial"/>
                <a:ea typeface="Arial"/>
                <a:cs typeface="Arial"/>
                <a:sym typeface="Arial"/>
              </a:rPr>
              <a:t>github.com/</a:t>
            </a:r>
          </a:p>
          <a:p>
            <a:pPr lvl="0" rtl="0">
              <a:lnSpc>
                <a:spcPct val="100000"/>
              </a:lnSpc>
              <a:spcBef>
                <a:spcPts val="0"/>
              </a:spcBef>
              <a:spcAft>
                <a:spcPts val="0"/>
              </a:spcAft>
              <a:buNone/>
            </a:pPr>
            <a:r>
              <a:rPr lang="pt-BR">
                <a:latin typeface="Arial"/>
                <a:ea typeface="Arial"/>
                <a:cs typeface="Arial"/>
                <a:sym typeface="Arial"/>
              </a:rPr>
              <a:t>LenonBordini</a:t>
            </a:r>
          </a:p>
          <a:p>
            <a:pPr lvl="0" rtl="0">
              <a:lnSpc>
                <a:spcPct val="100000"/>
              </a:lnSpc>
              <a:spcBef>
                <a:spcPts val="0"/>
              </a:spcBef>
              <a:spcAft>
                <a:spcPts val="0"/>
              </a:spcAft>
              <a:buNone/>
            </a:pPr>
            <a:r>
              <a:t/>
            </a:r>
            <a:endParaRPr sz="1400">
              <a:latin typeface="Arial"/>
              <a:ea typeface="Arial"/>
              <a:cs typeface="Arial"/>
              <a:sym typeface="Arial"/>
            </a:endParaRPr>
          </a:p>
          <a:p>
            <a:pPr lvl="0" rtl="0">
              <a:lnSpc>
                <a:spcPct val="100000"/>
              </a:lnSpc>
              <a:spcBef>
                <a:spcPts val="0"/>
              </a:spcBef>
              <a:spcAft>
                <a:spcPts val="0"/>
              </a:spcAft>
              <a:buNone/>
            </a:pPr>
            <a:r>
              <a:rPr lang="pt-BR" sz="1100">
                <a:solidFill>
                  <a:srgbClr val="CCCCCC"/>
                </a:solidFill>
                <a:latin typeface="Arial"/>
                <a:ea typeface="Arial"/>
                <a:cs typeface="Arial"/>
                <a:sym typeface="Arial"/>
              </a:rPr>
              <a:t>facebook.com/</a:t>
            </a:r>
          </a:p>
          <a:p>
            <a:pPr lvl="0" rtl="0">
              <a:lnSpc>
                <a:spcPct val="100000"/>
              </a:lnSpc>
              <a:spcBef>
                <a:spcPts val="0"/>
              </a:spcBef>
              <a:spcAft>
                <a:spcPts val="0"/>
              </a:spcAft>
              <a:buNone/>
            </a:pPr>
            <a:r>
              <a:rPr lang="pt-BR">
                <a:latin typeface="Arial"/>
                <a:ea typeface="Arial"/>
                <a:cs typeface="Arial"/>
                <a:sym typeface="Arial"/>
              </a:rPr>
              <a:t>LenonBordini</a:t>
            </a:r>
          </a:p>
          <a:p>
            <a:pPr lvl="0" rtl="0">
              <a:lnSpc>
                <a:spcPct val="100000"/>
              </a:lnSpc>
              <a:spcBef>
                <a:spcPts val="0"/>
              </a:spcBef>
              <a:spcAft>
                <a:spcPts val="0"/>
              </a:spcAft>
              <a:buNone/>
            </a:pPr>
            <a:r>
              <a:t/>
            </a:r>
            <a:endParaRPr>
              <a:latin typeface="Arial"/>
              <a:ea typeface="Arial"/>
              <a:cs typeface="Arial"/>
              <a:sym typeface="Arial"/>
            </a:endParaRPr>
          </a:p>
          <a:p>
            <a:pPr lvl="0" rtl="0">
              <a:lnSpc>
                <a:spcPct val="100000"/>
              </a:lnSpc>
              <a:spcBef>
                <a:spcPts val="0"/>
              </a:spcBef>
              <a:spcAft>
                <a:spcPts val="0"/>
              </a:spcAft>
              <a:buNone/>
            </a:pPr>
            <a:r>
              <a:rPr lang="pt-BR" sz="1100">
                <a:solidFill>
                  <a:srgbClr val="CCCCCC"/>
                </a:solidFill>
                <a:latin typeface="Arial"/>
                <a:ea typeface="Arial"/>
                <a:cs typeface="Arial"/>
                <a:sym typeface="Arial"/>
              </a:rPr>
              <a:t>@gmail.com</a:t>
            </a:r>
          </a:p>
          <a:p>
            <a:pPr lvl="0" rtl="0">
              <a:lnSpc>
                <a:spcPct val="100000"/>
              </a:lnSpc>
              <a:spcBef>
                <a:spcPts val="0"/>
              </a:spcBef>
              <a:spcAft>
                <a:spcPts val="0"/>
              </a:spcAft>
              <a:buNone/>
            </a:pPr>
            <a:r>
              <a:rPr lang="pt-BR">
                <a:latin typeface="Arial"/>
                <a:ea typeface="Arial"/>
                <a:cs typeface="Arial"/>
                <a:sym typeface="Arial"/>
              </a:rPr>
              <a:t>LenonBordini</a:t>
            </a:r>
          </a:p>
          <a:p>
            <a:pPr lvl="0" rtl="0">
              <a:lnSpc>
                <a:spcPct val="100000"/>
              </a:lnSpc>
              <a:spcBef>
                <a:spcPts val="0"/>
              </a:spcBef>
              <a:spcAft>
                <a:spcPts val="0"/>
              </a:spcAft>
              <a:buNone/>
            </a:pPr>
            <a:r>
              <a:t/>
            </a:r>
            <a:endParaRPr sz="2800">
              <a:latin typeface="Arial"/>
              <a:ea typeface="Arial"/>
              <a:cs typeface="Arial"/>
              <a:sym typeface="Arial"/>
            </a:endParaRPr>
          </a:p>
        </p:txBody>
      </p:sp>
      <p:pic>
        <p:nvPicPr>
          <p:cNvPr descr="9.jpg" id="330" name="Shape 330"/>
          <p:cNvPicPr preferRelativeResize="0"/>
          <p:nvPr/>
        </p:nvPicPr>
        <p:blipFill rotWithShape="1">
          <a:blip r:embed="rId4">
            <a:alphaModFix/>
          </a:blip>
          <a:srcRect b="39543" l="22221" r="69288" t="40487"/>
          <a:stretch/>
        </p:blipFill>
        <p:spPr>
          <a:xfrm>
            <a:off x="3227125" y="2455562"/>
            <a:ext cx="522000" cy="508200"/>
          </a:xfrm>
          <a:prstGeom prst="ellipse">
            <a:avLst/>
          </a:prstGeom>
          <a:noFill/>
          <a:ln>
            <a:noFill/>
          </a:ln>
        </p:spPr>
      </p:pic>
      <p:pic>
        <p:nvPicPr>
          <p:cNvPr descr="9.jpg" id="331" name="Shape 331"/>
          <p:cNvPicPr preferRelativeResize="0"/>
          <p:nvPr/>
        </p:nvPicPr>
        <p:blipFill rotWithShape="1">
          <a:blip r:embed="rId4">
            <a:alphaModFix/>
          </a:blip>
          <a:srcRect b="62521" l="60796" r="30940" t="16416"/>
          <a:stretch/>
        </p:blipFill>
        <p:spPr>
          <a:xfrm>
            <a:off x="3227125" y="3135712"/>
            <a:ext cx="522000" cy="550500"/>
          </a:xfrm>
          <a:prstGeom prst="ellipse">
            <a:avLst/>
          </a:prstGeom>
          <a:noFill/>
          <a:ln>
            <a:noFill/>
          </a:ln>
        </p:spPr>
      </p:pic>
      <p:pic>
        <p:nvPicPr>
          <p:cNvPr descr="email_14410.png" id="332" name="Shape 332"/>
          <p:cNvPicPr preferRelativeResize="0"/>
          <p:nvPr/>
        </p:nvPicPr>
        <p:blipFill>
          <a:blip r:embed="rId5">
            <a:alphaModFix/>
          </a:blip>
          <a:stretch>
            <a:fillRect/>
          </a:stretch>
        </p:blipFill>
        <p:spPr>
          <a:xfrm>
            <a:off x="3212875" y="3858175"/>
            <a:ext cx="550499" cy="550499"/>
          </a:xfrm>
          <a:prstGeom prst="rect">
            <a:avLst/>
          </a:prstGeom>
          <a:noFill/>
          <a:ln>
            <a:noFill/>
          </a:ln>
        </p:spPr>
      </p:pic>
      <p:pic>
        <p:nvPicPr>
          <p:cNvPr descr="9.jpg" id="333" name="Shape 333"/>
          <p:cNvPicPr preferRelativeResize="0"/>
          <p:nvPr/>
        </p:nvPicPr>
        <p:blipFill rotWithShape="1">
          <a:blip r:embed="rId4">
            <a:alphaModFix/>
          </a:blip>
          <a:srcRect b="39543" l="22221" r="69288" t="40487"/>
          <a:stretch/>
        </p:blipFill>
        <p:spPr>
          <a:xfrm>
            <a:off x="255325" y="2455562"/>
            <a:ext cx="522000" cy="508200"/>
          </a:xfrm>
          <a:prstGeom prst="ellipse">
            <a:avLst/>
          </a:prstGeom>
          <a:noFill/>
          <a:ln>
            <a:noFill/>
          </a:ln>
        </p:spPr>
      </p:pic>
      <p:pic>
        <p:nvPicPr>
          <p:cNvPr descr="9.jpg" id="334" name="Shape 334"/>
          <p:cNvPicPr preferRelativeResize="0"/>
          <p:nvPr/>
        </p:nvPicPr>
        <p:blipFill rotWithShape="1">
          <a:blip r:embed="rId4">
            <a:alphaModFix/>
          </a:blip>
          <a:srcRect b="62521" l="60796" r="30940" t="16416"/>
          <a:stretch/>
        </p:blipFill>
        <p:spPr>
          <a:xfrm>
            <a:off x="255325" y="3135712"/>
            <a:ext cx="522000" cy="550500"/>
          </a:xfrm>
          <a:prstGeom prst="ellipse">
            <a:avLst/>
          </a:prstGeom>
          <a:noFill/>
          <a:ln>
            <a:noFill/>
          </a:ln>
        </p:spPr>
      </p:pic>
      <p:pic>
        <p:nvPicPr>
          <p:cNvPr descr="email_14410.png" id="335" name="Shape 335"/>
          <p:cNvPicPr preferRelativeResize="0"/>
          <p:nvPr/>
        </p:nvPicPr>
        <p:blipFill>
          <a:blip r:embed="rId5">
            <a:alphaModFix/>
          </a:blip>
          <a:stretch>
            <a:fillRect/>
          </a:stretch>
        </p:blipFill>
        <p:spPr>
          <a:xfrm>
            <a:off x="241075" y="3858175"/>
            <a:ext cx="550499" cy="550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pt-BR"/>
              <a:t>Engenharia Solutions</a:t>
            </a:r>
          </a:p>
        </p:txBody>
      </p:sp>
      <p:pic>
        <p:nvPicPr>
          <p:cNvPr descr="14520495_608841809302560_6126372511186781630_n.jpg" id="89" name="Shape 89"/>
          <p:cNvPicPr preferRelativeResize="0"/>
          <p:nvPr/>
        </p:nvPicPr>
        <p:blipFill>
          <a:blip r:embed="rId3">
            <a:alphaModFix/>
          </a:blip>
          <a:stretch>
            <a:fillRect/>
          </a:stretch>
        </p:blipFill>
        <p:spPr>
          <a:xfrm>
            <a:off x="142825" y="1827450"/>
            <a:ext cx="4112100" cy="3083100"/>
          </a:xfrm>
          <a:prstGeom prst="roundRect">
            <a:avLst>
              <a:gd fmla="val 16667" name="adj"/>
            </a:avLst>
          </a:prstGeom>
          <a:noFill/>
          <a:ln cap="flat" cmpd="sng" w="9525">
            <a:solidFill>
              <a:srgbClr val="000000"/>
            </a:solidFill>
            <a:prstDash val="solid"/>
            <a:round/>
            <a:headEnd len="med" w="med" type="none"/>
            <a:tailEnd len="med" w="med" type="none"/>
          </a:ln>
        </p:spPr>
      </p:pic>
      <p:pic>
        <p:nvPicPr>
          <p:cNvPr descr="IMG_1663.JPG" id="90" name="Shape 90"/>
          <p:cNvPicPr preferRelativeResize="0"/>
          <p:nvPr/>
        </p:nvPicPr>
        <p:blipFill>
          <a:blip r:embed="rId4">
            <a:alphaModFix/>
          </a:blip>
          <a:stretch>
            <a:fillRect/>
          </a:stretch>
        </p:blipFill>
        <p:spPr>
          <a:xfrm>
            <a:off x="4388875" y="1827437"/>
            <a:ext cx="4624500" cy="3083100"/>
          </a:xfrm>
          <a:prstGeom prst="roundRect">
            <a:avLst>
              <a:gd fmla="val 16667" name="adj"/>
            </a:avLst>
          </a:prstGeom>
          <a:noFill/>
          <a:ln cap="flat" cmpd="sng" w="9525">
            <a:solidFill>
              <a:srgbClr val="000000"/>
            </a:solidFill>
            <a:prstDash val="solid"/>
            <a:round/>
            <a:headEnd len="med" w="med" type="none"/>
            <a:tailEnd len="med" w="med" type="none"/>
          </a:ln>
        </p:spPr>
      </p:pic>
      <p:pic>
        <p:nvPicPr>
          <p:cNvPr descr="Logo3DMedio.png" id="91" name="Shape 91"/>
          <p:cNvPicPr preferRelativeResize="0"/>
          <p:nvPr/>
        </p:nvPicPr>
        <p:blipFill>
          <a:blip r:embed="rId5">
            <a:alphaModFix/>
          </a:blip>
          <a:stretch>
            <a:fillRect/>
          </a:stretch>
        </p:blipFill>
        <p:spPr>
          <a:xfrm>
            <a:off x="6326000" y="0"/>
            <a:ext cx="2970400" cy="167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1000"/>
                                        <p:tgtEl>
                                          <p:spTgt spid="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Engenharia Solutions</a:t>
            </a:r>
          </a:p>
        </p:txBody>
      </p:sp>
      <p:pic>
        <p:nvPicPr>
          <p:cNvPr descr="IMG_1657.JPG" id="97" name="Shape 97"/>
          <p:cNvPicPr preferRelativeResize="0"/>
          <p:nvPr/>
        </p:nvPicPr>
        <p:blipFill rotWithShape="1">
          <a:blip r:embed="rId3">
            <a:alphaModFix/>
          </a:blip>
          <a:srcRect b="0" l="11079" r="0" t="0"/>
          <a:stretch/>
        </p:blipFill>
        <p:spPr>
          <a:xfrm>
            <a:off x="142800" y="1827575"/>
            <a:ext cx="4112100" cy="3083100"/>
          </a:xfrm>
          <a:prstGeom prst="roundRect">
            <a:avLst>
              <a:gd fmla="val 16667" name="adj"/>
            </a:avLst>
          </a:prstGeom>
          <a:noFill/>
          <a:ln cap="flat" cmpd="sng" w="9525">
            <a:solidFill>
              <a:srgbClr val="000000"/>
            </a:solidFill>
            <a:prstDash val="solid"/>
            <a:round/>
            <a:headEnd len="med" w="med" type="none"/>
            <a:tailEnd len="med" w="med" type="none"/>
          </a:ln>
        </p:spPr>
      </p:pic>
      <p:pic>
        <p:nvPicPr>
          <p:cNvPr descr="IMG_1682.JPG" id="98" name="Shape 98"/>
          <p:cNvPicPr preferRelativeResize="0"/>
          <p:nvPr/>
        </p:nvPicPr>
        <p:blipFill rotWithShape="1">
          <a:blip r:embed="rId4">
            <a:alphaModFix/>
          </a:blip>
          <a:srcRect b="0" l="3381" r="0" t="0"/>
          <a:stretch/>
        </p:blipFill>
        <p:spPr>
          <a:xfrm>
            <a:off x="4389084" y="1827500"/>
            <a:ext cx="4624500" cy="3083100"/>
          </a:xfrm>
          <a:prstGeom prst="roundRect">
            <a:avLst>
              <a:gd fmla="val 16667" name="adj"/>
            </a:avLst>
          </a:prstGeom>
          <a:noFill/>
          <a:ln cap="flat" cmpd="sng" w="9525">
            <a:solidFill>
              <a:srgbClr val="000000"/>
            </a:solidFill>
            <a:prstDash val="solid"/>
            <a:round/>
            <a:headEnd len="med" w="med" type="none"/>
            <a:tailEnd len="med" w="med" type="none"/>
          </a:ln>
        </p:spPr>
      </p:pic>
      <p:pic>
        <p:nvPicPr>
          <p:cNvPr descr="Logo3DMedio.png" id="99" name="Shape 99"/>
          <p:cNvPicPr preferRelativeResize="0"/>
          <p:nvPr/>
        </p:nvPicPr>
        <p:blipFill>
          <a:blip r:embed="rId5">
            <a:alphaModFix/>
          </a:blip>
          <a:stretch>
            <a:fillRect/>
          </a:stretch>
        </p:blipFill>
        <p:spPr>
          <a:xfrm>
            <a:off x="6326000" y="0"/>
            <a:ext cx="2970400" cy="167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460950" y="2065350"/>
            <a:ext cx="8222100" cy="1012800"/>
          </a:xfrm>
          <a:prstGeom prst="rect">
            <a:avLst/>
          </a:prstGeom>
        </p:spPr>
        <p:txBody>
          <a:bodyPr anchorCtr="0" anchor="ctr" bIns="91425" lIns="91425" rIns="91425" tIns="91425">
            <a:noAutofit/>
          </a:bodyPr>
          <a:lstStyle/>
          <a:p>
            <a:pPr lvl="0" rtl="0" algn="ctr">
              <a:spcBef>
                <a:spcPts val="0"/>
              </a:spcBef>
              <a:buNone/>
            </a:pPr>
            <a:r>
              <a:rPr lang="pt-BR"/>
              <a:t>Mas primeiro...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pt-BR"/>
              <a:t>Eu vou ...</a:t>
            </a:r>
          </a:p>
        </p:txBody>
      </p:sp>
      <p:sp>
        <p:nvSpPr>
          <p:cNvPr id="110" name="Shape 110"/>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 sair daqui sênior em javascript</a:t>
            </a:r>
          </a:p>
          <a:p>
            <a:pPr indent="-228600" lvl="0" marL="457200" rtl="0">
              <a:spcBef>
                <a:spcPts val="0"/>
              </a:spcBef>
              <a:buChar char="-"/>
            </a:pPr>
            <a:r>
              <a:rPr lang="pt-BR"/>
              <a:t>… aprender a fazer um fucking app</a:t>
            </a:r>
          </a:p>
          <a:p>
            <a:pPr indent="-228600" lvl="0" marL="457200" rtl="0">
              <a:spcBef>
                <a:spcPts val="0"/>
              </a:spcBef>
              <a:buChar char="-"/>
            </a:pPr>
            <a:r>
              <a:rPr lang="pt-BR"/>
              <a:t>… ganhar muito dinheiro com meu app</a:t>
            </a:r>
          </a:p>
          <a:p>
            <a:pPr indent="-228600" lvl="0" marL="457200" rtl="0">
              <a:spcBef>
                <a:spcPts val="0"/>
              </a:spcBef>
              <a:buChar char="-"/>
            </a:pPr>
            <a:r>
              <a:rPr lang="pt-BR"/>
              <a:t>… trabalhar na Google, claro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10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10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1000"/>
                                        <p:tgtEl>
                                          <p:spTgt spid="1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pic>
        <p:nvPicPr>
          <p:cNvPr descr="mib_primary.jpg" id="115" name="Shape 115"/>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pt-BR"/>
              <a:t>One does not simply...</a:t>
            </a:r>
          </a:p>
        </p:txBody>
      </p:sp>
      <p:sp>
        <p:nvSpPr>
          <p:cNvPr id="121" name="Shape 121"/>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buChar char="-"/>
            </a:pPr>
            <a:r>
              <a:rPr lang="pt-BR"/>
              <a:t>Iniciante</a:t>
            </a:r>
          </a:p>
          <a:p>
            <a:pPr indent="-228600" lvl="0" marL="457200" rtl="0">
              <a:spcBef>
                <a:spcPts val="0"/>
              </a:spcBef>
              <a:buChar char="-"/>
            </a:pPr>
            <a:r>
              <a:rPr lang="pt-BR"/>
              <a:t>O que é js?</a:t>
            </a:r>
          </a:p>
          <a:p>
            <a:pPr indent="-228600" lvl="0" marL="457200" rtl="0">
              <a:spcBef>
                <a:spcPts val="0"/>
              </a:spcBef>
              <a:buChar char="-"/>
            </a:pPr>
            <a:r>
              <a:rPr lang="pt-BR"/>
              <a:t>Onde uso js?</a:t>
            </a:r>
          </a:p>
          <a:p>
            <a:pPr indent="-228600" lvl="0" marL="457200" rtl="0">
              <a:spcBef>
                <a:spcPts val="0"/>
              </a:spcBef>
              <a:buChar char="-"/>
            </a:pPr>
            <a:r>
              <a:rPr lang="pt-BR"/>
              <a:t>Frameworks?</a:t>
            </a:r>
          </a:p>
          <a:p>
            <a:pPr indent="-228600" lvl="0" marL="457200" rtl="0">
              <a:spcBef>
                <a:spcPts val="0"/>
              </a:spcBef>
              <a:buChar char="-"/>
            </a:pPr>
            <a:r>
              <a:rPr lang="pt-BR"/>
              <a:t>Qual framework aprender?</a:t>
            </a:r>
          </a:p>
        </p:txBody>
      </p:sp>
      <p:pic>
        <p:nvPicPr>
          <p:cNvPr descr="1*yXewPh2KUBQwfRlIjqCP8g.jpeg" id="122" name="Shape 122"/>
          <p:cNvPicPr preferRelativeResize="0"/>
          <p:nvPr/>
        </p:nvPicPr>
        <p:blipFill rotWithShape="1">
          <a:blip r:embed="rId3">
            <a:alphaModFix/>
          </a:blip>
          <a:srcRect b="0" l="22720" r="22715" t="0"/>
          <a:stretch/>
        </p:blipFill>
        <p:spPr>
          <a:xfrm>
            <a:off x="5925325" y="445175"/>
            <a:ext cx="2737500" cy="2822100"/>
          </a:xfrm>
          <a:prstGeom prst="ellipse">
            <a:avLst/>
          </a:prstGeom>
          <a:noFill/>
          <a:ln>
            <a:noFill/>
          </a:ln>
        </p:spPr>
      </p:pic>
      <p:sp>
        <p:nvSpPr>
          <p:cNvPr id="123" name="Shape 123"/>
          <p:cNvSpPr txBox="1"/>
          <p:nvPr>
            <p:ph type="title"/>
          </p:nvPr>
        </p:nvSpPr>
        <p:spPr>
          <a:xfrm>
            <a:off x="6504175" y="2260225"/>
            <a:ext cx="1692300" cy="767700"/>
          </a:xfrm>
          <a:prstGeom prst="rect">
            <a:avLst/>
          </a:prstGeom>
        </p:spPr>
        <p:txBody>
          <a:bodyPr anchorCtr="0" anchor="b" bIns="91425" lIns="91425" rIns="91425" tIns="91425">
            <a:noAutofit/>
          </a:bodyPr>
          <a:lstStyle/>
          <a:p>
            <a:pPr lvl="0" rtl="0">
              <a:spcBef>
                <a:spcPts val="0"/>
              </a:spcBef>
              <a:buNone/>
            </a:pPr>
            <a:r>
              <a:rPr b="1" lang="pt-BR" sz="3600">
                <a:solidFill>
                  <a:srgbClr val="000000"/>
                </a:solidFill>
              </a:rPr>
              <a:t>learn js</a:t>
            </a:r>
          </a:p>
        </p:txBody>
      </p:sp>
      <p:sp>
        <p:nvSpPr>
          <p:cNvPr id="124" name="Shape 124"/>
          <p:cNvSpPr txBox="1"/>
          <p:nvPr>
            <p:ph type="title"/>
          </p:nvPr>
        </p:nvSpPr>
        <p:spPr>
          <a:xfrm>
            <a:off x="6447925" y="2260225"/>
            <a:ext cx="1692300" cy="767700"/>
          </a:xfrm>
          <a:prstGeom prst="rect">
            <a:avLst/>
          </a:prstGeom>
        </p:spPr>
        <p:txBody>
          <a:bodyPr anchorCtr="0" anchor="b" bIns="91425" lIns="91425" rIns="91425" tIns="91425">
            <a:noAutofit/>
          </a:bodyPr>
          <a:lstStyle/>
          <a:p>
            <a:pPr lvl="0" rtl="0">
              <a:spcBef>
                <a:spcPts val="0"/>
              </a:spcBef>
              <a:buNone/>
            </a:pPr>
            <a:r>
              <a:rPr b="1" lang="pt-BR" sz="3600">
                <a:solidFill>
                  <a:srgbClr val="F3F3F3"/>
                </a:solidFill>
              </a:rPr>
              <a:t>learn js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 calcmode="lin" valueType="num">
                                      <p:cBhvr additive="base">
                                        <p:cTn dur="1000"/>
                                        <p:tgtEl>
                                          <p:spTgt spid="12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 calcmode="lin" valueType="num">
                                      <p:cBhvr additive="base">
                                        <p:cTn dur="1000"/>
                                        <p:tgtEl>
                                          <p:spTgt spid="12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 calcmode="lin" valueType="num">
                                      <p:cBhvr additive="base">
                                        <p:cTn dur="1000"/>
                                        <p:tgtEl>
                                          <p:spTgt spid="12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 calcmode="lin" valueType="num">
                                      <p:cBhvr additive="base">
                                        <p:cTn dur="1000"/>
                                        <p:tgtEl>
                                          <p:spTgt spid="12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 calcmode="lin" valueType="num">
                                      <p:cBhvr additive="base">
                                        <p:cTn dur="1000"/>
                                        <p:tgtEl>
                                          <p:spTgt spid="12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